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262" r:id="rId3"/>
    <p:sldId id="278" r:id="rId4"/>
    <p:sldId id="279" r:id="rId5"/>
    <p:sldId id="282" r:id="rId6"/>
    <p:sldId id="281" r:id="rId7"/>
    <p:sldId id="280" r:id="rId8"/>
    <p:sldId id="283" r:id="rId9"/>
    <p:sldId id="284" r:id="rId10"/>
    <p:sldId id="285" r:id="rId11"/>
    <p:sldId id="289" r:id="rId12"/>
    <p:sldId id="288" r:id="rId13"/>
    <p:sldId id="290" r:id="rId14"/>
    <p:sldId id="293" r:id="rId15"/>
    <p:sldId id="294" r:id="rId16"/>
    <p:sldId id="295" r:id="rId17"/>
    <p:sldId id="292" r:id="rId18"/>
    <p:sldId id="299" r:id="rId19"/>
    <p:sldId id="296" r:id="rId20"/>
    <p:sldId id="300" r:id="rId21"/>
    <p:sldId id="301" r:id="rId22"/>
    <p:sldId id="303" r:id="rId23"/>
    <p:sldId id="302" r:id="rId24"/>
    <p:sldId id="30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050"/>
    <a:srgbClr val="00B1AD"/>
    <a:srgbClr val="A0A0A0"/>
    <a:srgbClr val="007F7D"/>
    <a:srgbClr val="10ADAD"/>
    <a:srgbClr val="13C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5"/>
    <p:restoredTop sz="94812"/>
  </p:normalViewPr>
  <p:slideViewPr>
    <p:cSldViewPr snapToObjects="1">
      <p:cViewPr varScale="1">
        <p:scale>
          <a:sx n="109" d="100"/>
          <a:sy n="109" d="100"/>
        </p:scale>
        <p:origin x="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EDFC2-DD64-314E-9F48-FF92F3D8E569}" type="datetimeFigureOut">
              <a:rPr kumimoji="1" lang="zh-CN" altLang="en-US" smtClean="0"/>
              <a:t>2019/5/17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F054F-D96C-4445-AD87-5CB14BD10DAC}" type="slidenum">
              <a:rPr kumimoji="1" lang="zh-CN" altLang="en-US" smtClean="0"/>
              <a:t>‹#›</a:t>
            </a:fld>
            <a:endParaRPr kumimoji="1" lang="zh-CN" altLang="en-US"/>
          </a:p>
        </p:txBody>
      </p:sp>
    </p:spTree>
    <p:extLst>
      <p:ext uri="{BB962C8B-B14F-4D97-AF65-F5344CB8AC3E}">
        <p14:creationId xmlns:p14="http://schemas.microsoft.com/office/powerpoint/2010/main" val="328916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首先1个7×7的卷积层将输入图像尺寸缩小为原来的1/4，然后经过hourglass network提取特征，hourglass module后会有两个输出分支模块，分别表示左上角点预测分支和右下角点预测分支，每个分支模块包含一个corner pooling层和3个输出：heatmaps、embeddings和offsets。</a:t>
            </a:r>
            <a:endParaRPr lang="en-US" altLang="zh-CN" dirty="0"/>
          </a:p>
          <a:p>
            <a:r>
              <a:rPr lang="zh-CN" altLang="en-US" dirty="0"/>
              <a:t>heatmaps是输出预测角点信息，可以用维度为CHW的特征图表示，其中C表示目标的类别（没有背景类），这个特征图的每个通道都是一个mask，mask的每个值（范围为0到1）表示该点是角点的分数；</a:t>
            </a:r>
            <a:endParaRPr lang="en-US" altLang="zh-CN" dirty="0"/>
          </a:p>
          <a:p>
            <a:r>
              <a:rPr lang="zh-CN" altLang="en-US" dirty="0"/>
              <a:t>embeddings用来对预测的corner点做group，也就是找到属于同一个目标的左上角角点和右下角角点；offsets用来对预测框做微调，这是因为从输入图像中的点映射到特征图时有量化误差，offsets就是用来输出这些误差信息。</a:t>
            </a:r>
          </a:p>
          <a:p>
            <a:endParaRPr kumimoji="1" lang="zh-CN" altLang="en-US" dirty="0"/>
          </a:p>
        </p:txBody>
      </p:sp>
      <p:sp>
        <p:nvSpPr>
          <p:cNvPr id="4" name="灯片编号占位符 3"/>
          <p:cNvSpPr>
            <a:spLocks noGrp="1"/>
          </p:cNvSpPr>
          <p:nvPr>
            <p:ph type="sldNum" sz="quarter" idx="5"/>
          </p:nvPr>
        </p:nvSpPr>
        <p:spPr/>
        <p:txBody>
          <a:bodyPr/>
          <a:lstStyle/>
          <a:p>
            <a:fld id="{93EF054F-D96C-4445-AD87-5CB14BD10DAC}" type="slidenum">
              <a:rPr kumimoji="1" lang="zh-CN" altLang="en-US" smtClean="0"/>
              <a:t>2</a:t>
            </a:fld>
            <a:endParaRPr kumimoji="1" lang="zh-CN" altLang="en-US"/>
          </a:p>
        </p:txBody>
      </p:sp>
    </p:spTree>
    <p:extLst>
      <p:ext uri="{BB962C8B-B14F-4D97-AF65-F5344CB8AC3E}">
        <p14:creationId xmlns:p14="http://schemas.microsoft.com/office/powerpoint/2010/main" val="3612755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3EF054F-D96C-4445-AD87-5CB14BD10DAC}" type="slidenum">
              <a:rPr kumimoji="1" lang="zh-CN" altLang="en-US" smtClean="0"/>
              <a:t>5</a:t>
            </a:fld>
            <a:endParaRPr kumimoji="1" lang="zh-CN" altLang="en-US"/>
          </a:p>
        </p:txBody>
      </p:sp>
    </p:spTree>
    <p:extLst>
      <p:ext uri="{BB962C8B-B14F-4D97-AF65-F5344CB8AC3E}">
        <p14:creationId xmlns:p14="http://schemas.microsoft.com/office/powerpoint/2010/main" val="1462595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白色版">
    <p:bg>
      <p:bgPr>
        <a:solidFill>
          <a:schemeClr val="bg1"/>
        </a:solidFill>
        <a:effectLst/>
      </p:bgPr>
    </p:bg>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FD318D70-7183-3D46-9296-90366A6AE96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br>
              <a:rPr kumimoji="1" lang="en-US" altLang="zh-CN" dirty="0"/>
            </a:br>
            <a:r>
              <a:rPr kumimoji="1" lang="en-US" altLang="zh-CN" dirty="0"/>
              <a:t>PPT</a:t>
            </a:r>
            <a:r>
              <a:rPr kumimoji="1" lang="zh-CN" altLang="en-US" dirty="0"/>
              <a:t>文档设计</a:t>
            </a:r>
            <a:br>
              <a:rPr kumimoji="1" lang="en-US" altLang="zh-CN" dirty="0"/>
            </a:br>
            <a:r>
              <a:rPr kumimoji="1" lang="zh-CN" altLang="en-US" dirty="0"/>
              <a:t>范例</a:t>
            </a:r>
          </a:p>
        </p:txBody>
      </p:sp>
      <p:sp>
        <p:nvSpPr>
          <p:cNvPr id="14" name="标题 11">
            <a:extLst>
              <a:ext uri="{FF2B5EF4-FFF2-40B4-BE49-F238E27FC236}">
                <a16:creationId xmlns:a16="http://schemas.microsoft.com/office/drawing/2014/main" id="{8EC9B65B-1ADE-3243-A484-5BABEE8DB599}"/>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pic>
        <p:nvPicPr>
          <p:cNvPr id="18" name="图片 17">
            <a:extLst>
              <a:ext uri="{FF2B5EF4-FFF2-40B4-BE49-F238E27FC236}">
                <a16:creationId xmlns:a16="http://schemas.microsoft.com/office/drawing/2014/main" id="{4E031CA5-7D4C-C843-991D-17E387464C2F}"/>
              </a:ext>
            </a:extLst>
          </p:cNvPr>
          <p:cNvPicPr>
            <a:picLocks noChangeAspect="1"/>
          </p:cNvPicPr>
          <p:nvPr userDrawn="1"/>
        </p:nvPicPr>
        <p:blipFill>
          <a:blip r:embed="rId2"/>
          <a:stretch>
            <a:fillRect/>
          </a:stretch>
        </p:blipFill>
        <p:spPr>
          <a:xfrm>
            <a:off x="9912424" y="5121274"/>
            <a:ext cx="1708118" cy="1708118"/>
          </a:xfrm>
          <a:prstGeom prst="rect">
            <a:avLst/>
          </a:prstGeom>
        </p:spPr>
      </p:pic>
      <p:sp>
        <p:nvSpPr>
          <p:cNvPr id="25" name="内容占位符 24">
            <a:extLst>
              <a:ext uri="{FF2B5EF4-FFF2-40B4-BE49-F238E27FC236}">
                <a16:creationId xmlns:a16="http://schemas.microsoft.com/office/drawing/2014/main" id="{6BC93F14-0E65-FB4B-95C2-6A59C77B78C5}"/>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29" name="文本占位符 28">
            <a:extLst>
              <a:ext uri="{FF2B5EF4-FFF2-40B4-BE49-F238E27FC236}">
                <a16:creationId xmlns:a16="http://schemas.microsoft.com/office/drawing/2014/main" id="{CC0C3185-3521-DE42-9707-C2A0A34BFAB8}"/>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rgbClr val="00B1AD"/>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648140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
    <p:bg>
      <p:bgPr>
        <a:solidFill>
          <a:schemeClr val="bg1"/>
        </a:solidFill>
        <a:effectLst/>
      </p:bgPr>
    </p:bg>
    <p:spTree>
      <p:nvGrpSpPr>
        <p:cNvPr id="1" name=""/>
        <p:cNvGrpSpPr/>
        <p:nvPr/>
      </p:nvGrpSpPr>
      <p:grpSpPr>
        <a:xfrm>
          <a:off x="0" y="0"/>
          <a:ext cx="0" cy="0"/>
          <a:chOff x="0" y="0"/>
          <a:chExt cx="0" cy="0"/>
        </a:xfrm>
      </p:grpSpPr>
      <p:sp>
        <p:nvSpPr>
          <p:cNvPr id="10" name="标题 11">
            <a:extLst>
              <a:ext uri="{FF2B5EF4-FFF2-40B4-BE49-F238E27FC236}">
                <a16:creationId xmlns:a16="http://schemas.microsoft.com/office/drawing/2014/main" id="{79DDC946-941E-A94B-AD07-4EE5290EDA7D}"/>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sp>
        <p:nvSpPr>
          <p:cNvPr id="11" name="内容占位符 24">
            <a:extLst>
              <a:ext uri="{FF2B5EF4-FFF2-40B4-BE49-F238E27FC236}">
                <a16:creationId xmlns:a16="http://schemas.microsoft.com/office/drawing/2014/main" id="{866EE881-0396-FC4A-816D-9E1E8743133F}"/>
              </a:ext>
            </a:extLst>
          </p:cNvPr>
          <p:cNvSpPr>
            <a:spLocks noGrp="1"/>
          </p:cNvSpPr>
          <p:nvPr>
            <p:ph sz="quarter" idx="10" hasCustomPrompt="1"/>
          </p:nvPr>
        </p:nvSpPr>
        <p:spPr>
          <a:xfrm>
            <a:off x="623392" y="620688"/>
            <a:ext cx="4680520" cy="648071"/>
          </a:xfrm>
          <a:prstGeom prst="rect">
            <a:avLst/>
          </a:prstGeom>
        </p:spPr>
        <p:txBody>
          <a:bodyPr/>
          <a:lstStyle>
            <a:lvl1pPr marL="0" indent="0">
              <a:buNone/>
              <a:defRPr sz="4000" b="0" i="0">
                <a:solidFill>
                  <a:srgbClr val="00B1AD"/>
                </a:solidFill>
                <a:latin typeface="Microsoft YaHei Light" panose="020B0502040204020203" pitchFamily="34" charset="-122"/>
                <a:ea typeface="Microsoft YaHei Light" panose="020B0502040204020203" pitchFamily="34" charset="-122"/>
              </a:defRPr>
            </a:lvl1pPr>
          </a:lstStyle>
          <a:p>
            <a:r>
              <a:rPr kumimoji="1" lang="zh-CN" altLang="en-US" dirty="0"/>
              <a:t>目录</a:t>
            </a:r>
          </a:p>
        </p:txBody>
      </p:sp>
      <p:sp>
        <p:nvSpPr>
          <p:cNvPr id="15" name="内容占位符 24">
            <a:extLst>
              <a:ext uri="{FF2B5EF4-FFF2-40B4-BE49-F238E27FC236}">
                <a16:creationId xmlns:a16="http://schemas.microsoft.com/office/drawing/2014/main" id="{EB45F6BF-15E2-344E-AFFB-17066EC52ABC}"/>
              </a:ext>
            </a:extLst>
          </p:cNvPr>
          <p:cNvSpPr>
            <a:spLocks noGrp="1"/>
          </p:cNvSpPr>
          <p:nvPr>
            <p:ph sz="quarter" idx="11" hasCustomPrompt="1"/>
          </p:nvPr>
        </p:nvSpPr>
        <p:spPr>
          <a:xfrm>
            <a:off x="623392" y="1916832"/>
            <a:ext cx="4680520" cy="3528392"/>
          </a:xfrm>
          <a:prstGeom prst="rect">
            <a:avLst/>
          </a:prstGeom>
        </p:spPr>
        <p:txBody>
          <a:bodyPr/>
          <a:lstStyle>
            <a:lvl1pPr marL="0" marR="0" indent="0" algn="l" defTabSz="914400" rtl="0" eaLnBrk="1" fontAlgn="auto" latinLnBrk="0" hangingPunct="1">
              <a:lnSpc>
                <a:spcPts val="2400"/>
              </a:lnSpc>
              <a:spcBef>
                <a:spcPts val="1000"/>
              </a:spcBef>
              <a:spcAft>
                <a:spcPts val="0"/>
              </a:spcAft>
              <a:buClrTx/>
              <a:buSzTx/>
              <a:buFont typeface="Arial" panose="020B0604020202020204" pitchFamily="34" charset="0"/>
              <a:buNone/>
              <a:tabLst/>
              <a:defRPr sz="1800" b="0" i="0">
                <a:solidFill>
                  <a:srgbClr val="505050"/>
                </a:solidFill>
                <a:latin typeface="Microsoft YaHei Light" panose="020B0502040204020203" pitchFamily="34" charset="-122"/>
                <a:ea typeface="Microsoft YaHei Light" panose="020B0502040204020203" pitchFamily="34" charset="-122"/>
              </a:defRPr>
            </a:lvl1pPr>
          </a:lstStyle>
          <a:p>
            <a:r>
              <a:rPr kumimoji="1" lang="en-US" altLang="zh-CN" dirty="0"/>
              <a:t>1.</a:t>
            </a:r>
            <a:r>
              <a:rPr kumimoji="1" lang="zh-CN" altLang="en-US" dirty="0"/>
              <a:t>目录</a:t>
            </a:r>
            <a:r>
              <a:rPr kumimoji="1" lang="en-US" altLang="zh-CN" dirty="0"/>
              <a:t>1</a:t>
            </a:r>
          </a:p>
          <a:p>
            <a:r>
              <a:rPr kumimoji="1" lang="en-US" altLang="zh-CN" dirty="0"/>
              <a:t>2.</a:t>
            </a:r>
            <a:r>
              <a:rPr kumimoji="1" lang="zh-CN" altLang="en-US" dirty="0"/>
              <a:t>目录</a:t>
            </a:r>
            <a:r>
              <a:rPr kumimoji="1" lang="en-US" altLang="zh-CN" dirty="0"/>
              <a:t>2</a:t>
            </a:r>
          </a:p>
          <a:p>
            <a:r>
              <a:rPr kumimoji="1" lang="en-US" altLang="zh-CN" dirty="0"/>
              <a:t>3.</a:t>
            </a:r>
            <a:r>
              <a:rPr kumimoji="1" lang="zh-CN" altLang="en-US" dirty="0"/>
              <a:t>目录</a:t>
            </a:r>
            <a:r>
              <a:rPr kumimoji="1" lang="en-US" altLang="zh-CN" dirty="0"/>
              <a:t>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4.</a:t>
            </a:r>
            <a:r>
              <a:rPr kumimoji="1" lang="zh-CN" altLang="en-US" dirty="0"/>
              <a:t>目录</a:t>
            </a:r>
            <a:r>
              <a:rPr kumimoji="1" lang="en-US" altLang="zh-CN" dirty="0"/>
              <a:t>4</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5.</a:t>
            </a:r>
            <a:r>
              <a:rPr kumimoji="1" lang="zh-CN" altLang="en-US" dirty="0"/>
              <a:t>目录</a:t>
            </a:r>
            <a:r>
              <a:rPr kumimoji="1" lang="en-US" altLang="zh-CN" dirty="0"/>
              <a:t>5</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6.</a:t>
            </a:r>
            <a:r>
              <a:rPr kumimoji="1" lang="zh-CN" altLang="en-US" dirty="0"/>
              <a:t>目录</a:t>
            </a:r>
            <a:r>
              <a:rPr kumimoji="1" lang="en-US" altLang="zh-CN" dirty="0"/>
              <a:t>6</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7.</a:t>
            </a:r>
            <a:r>
              <a:rPr kumimoji="1" lang="zh-CN" altLang="en-US" dirty="0"/>
              <a:t>目录</a:t>
            </a:r>
            <a:r>
              <a:rPr kumimoji="1" lang="en-US" altLang="zh-CN" dirty="0"/>
              <a:t>7</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8.</a:t>
            </a:r>
            <a:r>
              <a:rPr kumimoji="1" lang="zh-CN" altLang="en-US" dirty="0"/>
              <a:t>目录</a:t>
            </a:r>
            <a:r>
              <a:rPr kumimoji="1" lang="en-US" altLang="zh-CN" dirty="0"/>
              <a:t>8</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9.</a:t>
            </a:r>
            <a:r>
              <a:rPr kumimoji="1" lang="zh-CN" altLang="en-US" dirty="0"/>
              <a:t>目录</a:t>
            </a:r>
            <a:r>
              <a:rPr kumimoji="1" lang="en-US" altLang="zh-CN" dirty="0"/>
              <a:t>9</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dirty="0"/>
          </a:p>
          <a:p>
            <a:endParaRPr kumimoji="1" lang="en-US" altLang="zh-CN" dirty="0"/>
          </a:p>
        </p:txBody>
      </p:sp>
      <p:pic>
        <p:nvPicPr>
          <p:cNvPr id="6" name="图片 5">
            <a:extLst>
              <a:ext uri="{FF2B5EF4-FFF2-40B4-BE49-F238E27FC236}">
                <a16:creationId xmlns:a16="http://schemas.microsoft.com/office/drawing/2014/main" id="{F0C7DC15-E785-FA4F-921B-6B25C764BF22}"/>
              </a:ext>
            </a:extLst>
          </p:cNvPr>
          <p:cNvPicPr>
            <a:picLocks noChangeAspect="1"/>
          </p:cNvPicPr>
          <p:nvPr userDrawn="1"/>
        </p:nvPicPr>
        <p:blipFill>
          <a:blip r:embed="rId2"/>
          <a:stretch>
            <a:fillRect/>
          </a:stretch>
        </p:blipFill>
        <p:spPr>
          <a:xfrm>
            <a:off x="9912424" y="5121274"/>
            <a:ext cx="1708118" cy="1708118"/>
          </a:xfrm>
          <a:prstGeom prst="rect">
            <a:avLst/>
          </a:prstGeom>
        </p:spPr>
      </p:pic>
    </p:spTree>
    <p:extLst>
      <p:ext uri="{BB962C8B-B14F-4D97-AF65-F5344CB8AC3E}">
        <p14:creationId xmlns:p14="http://schemas.microsoft.com/office/powerpoint/2010/main" val="1914430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左图+右文字）">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F82A213F-1EA5-5845-AF11-8F25409B3993}"/>
              </a:ext>
            </a:extLst>
          </p:cNvPr>
          <p:cNvSpPr>
            <a:spLocks noGrp="1"/>
          </p:cNvSpPr>
          <p:nvPr>
            <p:ph sz="half" idx="18" hasCustomPrompt="1"/>
          </p:nvPr>
        </p:nvSpPr>
        <p:spPr bwMode="gray">
          <a:xfrm>
            <a:off x="6096000" y="1628800"/>
            <a:ext cx="5446839"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13" name="Title 28">
            <a:extLst>
              <a:ext uri="{FF2B5EF4-FFF2-40B4-BE49-F238E27FC236}">
                <a16:creationId xmlns:a16="http://schemas.microsoft.com/office/drawing/2014/main" id="{4AB685DC-6C27-6F47-8029-9AF1D05CB1D0}"/>
              </a:ext>
            </a:extLst>
          </p:cNvPr>
          <p:cNvSpPr>
            <a:spLocks noGrp="1"/>
          </p:cNvSpPr>
          <p:nvPr>
            <p:ph type="title" hasCustomPrompt="1"/>
          </p:nvPr>
        </p:nvSpPr>
        <p:spPr bwMode="gray">
          <a:xfrm>
            <a:off x="6096000" y="620688"/>
            <a:ext cx="5446839"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5" name="图片占位符 14">
            <a:extLst>
              <a:ext uri="{FF2B5EF4-FFF2-40B4-BE49-F238E27FC236}">
                <a16:creationId xmlns:a16="http://schemas.microsoft.com/office/drawing/2014/main" id="{2717D33B-4E15-F84A-89D4-4405E9E5A460}"/>
              </a:ext>
            </a:extLst>
          </p:cNvPr>
          <p:cNvSpPr>
            <a:spLocks noGrp="1"/>
          </p:cNvSpPr>
          <p:nvPr>
            <p:ph type="pic" sz="quarter" idx="19" hasCustomPrompt="1"/>
          </p:nvPr>
        </p:nvSpPr>
        <p:spPr>
          <a:xfrm>
            <a:off x="623888" y="620713"/>
            <a:ext cx="5111750" cy="5616575"/>
          </a:xfrm>
          <a:prstGeom prst="rect">
            <a:avLst/>
          </a:prstGeom>
        </p:spPr>
        <p:txBody>
          <a:bodyPr/>
          <a:lstStyle>
            <a:lvl1pPr marL="0" indent="0" algn="l">
              <a:buNone/>
              <a:defRPr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插入图片</a:t>
            </a:r>
            <a:endParaRPr kumimoji="1" lang="en-US" altLang="zh-CN" dirty="0"/>
          </a:p>
          <a:p>
            <a:r>
              <a:rPr kumimoji="1" lang="zh-CN" altLang="en-US" dirty="0"/>
              <a:t>点击中心图标</a:t>
            </a:r>
          </a:p>
        </p:txBody>
      </p:sp>
      <p:sp>
        <p:nvSpPr>
          <p:cNvPr id="16" name="Slide Number Placeholder 5">
            <a:extLst>
              <a:ext uri="{FF2B5EF4-FFF2-40B4-BE49-F238E27FC236}">
                <a16:creationId xmlns:a16="http://schemas.microsoft.com/office/drawing/2014/main"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17" name="标题 11">
            <a:extLst>
              <a:ext uri="{FF2B5EF4-FFF2-40B4-BE49-F238E27FC236}">
                <a16:creationId xmlns:a16="http://schemas.microsoft.com/office/drawing/2014/main" id="{CAE31B57-CC4A-8440-81C7-8AF74CB2A603}"/>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8" name="图片 17">
            <a:extLst>
              <a:ext uri="{FF2B5EF4-FFF2-40B4-BE49-F238E27FC236}">
                <a16:creationId xmlns:a16="http://schemas.microsoft.com/office/drawing/2014/main" id="{0C4CD937-66D5-F64C-A81E-5366E0CA4F21}"/>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2934528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左大图+右文字）">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F82A213F-1EA5-5845-AF11-8F25409B3993}"/>
              </a:ext>
            </a:extLst>
          </p:cNvPr>
          <p:cNvSpPr>
            <a:spLocks noGrp="1"/>
          </p:cNvSpPr>
          <p:nvPr>
            <p:ph sz="half" idx="18" hasCustomPrompt="1"/>
          </p:nvPr>
        </p:nvSpPr>
        <p:spPr bwMode="gray">
          <a:xfrm>
            <a:off x="8832304" y="2060848"/>
            <a:ext cx="2710535" cy="417644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13" name="Title 28">
            <a:extLst>
              <a:ext uri="{FF2B5EF4-FFF2-40B4-BE49-F238E27FC236}">
                <a16:creationId xmlns:a16="http://schemas.microsoft.com/office/drawing/2014/main" id="{4AB685DC-6C27-6F47-8029-9AF1D05CB1D0}"/>
              </a:ext>
            </a:extLst>
          </p:cNvPr>
          <p:cNvSpPr>
            <a:spLocks noGrp="1"/>
          </p:cNvSpPr>
          <p:nvPr>
            <p:ph type="title" hasCustomPrompt="1"/>
          </p:nvPr>
        </p:nvSpPr>
        <p:spPr bwMode="gray">
          <a:xfrm>
            <a:off x="8832304" y="620688"/>
            <a:ext cx="2710535" cy="115212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5" name="图片占位符 14">
            <a:extLst>
              <a:ext uri="{FF2B5EF4-FFF2-40B4-BE49-F238E27FC236}">
                <a16:creationId xmlns:a16="http://schemas.microsoft.com/office/drawing/2014/main" id="{2717D33B-4E15-F84A-89D4-4405E9E5A460}"/>
              </a:ext>
            </a:extLst>
          </p:cNvPr>
          <p:cNvSpPr>
            <a:spLocks noGrp="1"/>
          </p:cNvSpPr>
          <p:nvPr>
            <p:ph type="pic" sz="quarter" idx="19" hasCustomPrompt="1"/>
          </p:nvPr>
        </p:nvSpPr>
        <p:spPr>
          <a:xfrm>
            <a:off x="623888" y="620713"/>
            <a:ext cx="7848376" cy="5616575"/>
          </a:xfrm>
          <a:prstGeom prst="rect">
            <a:avLst/>
          </a:prstGeom>
        </p:spPr>
        <p:txBody>
          <a:bodyPr/>
          <a:lstStyle>
            <a:lvl1pPr marL="0" indent="0" algn="l">
              <a:buNone/>
              <a:defRPr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插入图片</a:t>
            </a:r>
            <a:endParaRPr kumimoji="1" lang="en-US" altLang="zh-CN" dirty="0"/>
          </a:p>
          <a:p>
            <a:r>
              <a:rPr kumimoji="1" lang="zh-CN" altLang="en-US" dirty="0"/>
              <a:t>点击中心图标</a:t>
            </a:r>
          </a:p>
        </p:txBody>
      </p:sp>
      <p:sp>
        <p:nvSpPr>
          <p:cNvPr id="16" name="Slide Number Placeholder 5">
            <a:extLst>
              <a:ext uri="{FF2B5EF4-FFF2-40B4-BE49-F238E27FC236}">
                <a16:creationId xmlns:a16="http://schemas.microsoft.com/office/drawing/2014/main"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标题 11">
            <a:extLst>
              <a:ext uri="{FF2B5EF4-FFF2-40B4-BE49-F238E27FC236}">
                <a16:creationId xmlns:a16="http://schemas.microsoft.com/office/drawing/2014/main" id="{80692C2F-9E0E-9D4C-8DDD-0F01DF50740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8" name="图片 7">
            <a:extLst>
              <a:ext uri="{FF2B5EF4-FFF2-40B4-BE49-F238E27FC236}">
                <a16:creationId xmlns:a16="http://schemas.microsoft.com/office/drawing/2014/main" id="{0C4156C4-D06A-424F-BAB9-2A5FBA4F8DA9}"/>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3545217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左文字加右大图）">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F82A213F-1EA5-5845-AF11-8F25409B3993}"/>
              </a:ext>
            </a:extLst>
          </p:cNvPr>
          <p:cNvSpPr>
            <a:spLocks noGrp="1"/>
          </p:cNvSpPr>
          <p:nvPr>
            <p:ph sz="half" idx="18" hasCustomPrompt="1"/>
          </p:nvPr>
        </p:nvSpPr>
        <p:spPr bwMode="gray">
          <a:xfrm>
            <a:off x="623888" y="2060848"/>
            <a:ext cx="2710535" cy="417644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13" name="Title 28">
            <a:extLst>
              <a:ext uri="{FF2B5EF4-FFF2-40B4-BE49-F238E27FC236}">
                <a16:creationId xmlns:a16="http://schemas.microsoft.com/office/drawing/2014/main" id="{4AB685DC-6C27-6F47-8029-9AF1D05CB1D0}"/>
              </a:ext>
            </a:extLst>
          </p:cNvPr>
          <p:cNvSpPr>
            <a:spLocks noGrp="1"/>
          </p:cNvSpPr>
          <p:nvPr>
            <p:ph type="title" hasCustomPrompt="1"/>
          </p:nvPr>
        </p:nvSpPr>
        <p:spPr bwMode="gray">
          <a:xfrm>
            <a:off x="623888" y="620688"/>
            <a:ext cx="2710535" cy="115212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5" name="图片占位符 14">
            <a:extLst>
              <a:ext uri="{FF2B5EF4-FFF2-40B4-BE49-F238E27FC236}">
                <a16:creationId xmlns:a16="http://schemas.microsoft.com/office/drawing/2014/main" id="{2717D33B-4E15-F84A-89D4-4405E9E5A460}"/>
              </a:ext>
            </a:extLst>
          </p:cNvPr>
          <p:cNvSpPr>
            <a:spLocks noGrp="1"/>
          </p:cNvSpPr>
          <p:nvPr>
            <p:ph type="pic" sz="quarter" idx="19" hasCustomPrompt="1"/>
          </p:nvPr>
        </p:nvSpPr>
        <p:spPr>
          <a:xfrm>
            <a:off x="3681415" y="620713"/>
            <a:ext cx="7848376" cy="5616575"/>
          </a:xfrm>
          <a:prstGeom prst="rect">
            <a:avLst/>
          </a:prstGeom>
        </p:spPr>
        <p:txBody>
          <a:bodyPr/>
          <a:lstStyle>
            <a:lvl1pPr marL="0" indent="0" algn="l">
              <a:buNone/>
              <a:defRPr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插入图片</a:t>
            </a:r>
            <a:endParaRPr kumimoji="1" lang="en-US" altLang="zh-CN" dirty="0"/>
          </a:p>
          <a:p>
            <a:r>
              <a:rPr kumimoji="1" lang="zh-CN" altLang="en-US" dirty="0"/>
              <a:t>点击中心图标</a:t>
            </a:r>
          </a:p>
        </p:txBody>
      </p:sp>
      <p:sp>
        <p:nvSpPr>
          <p:cNvPr id="16" name="Slide Number Placeholder 5">
            <a:extLst>
              <a:ext uri="{FF2B5EF4-FFF2-40B4-BE49-F238E27FC236}">
                <a16:creationId xmlns:a16="http://schemas.microsoft.com/office/drawing/2014/main"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标题 11">
            <a:extLst>
              <a:ext uri="{FF2B5EF4-FFF2-40B4-BE49-F238E27FC236}">
                <a16:creationId xmlns:a16="http://schemas.microsoft.com/office/drawing/2014/main" id="{80692C2F-9E0E-9D4C-8DDD-0F01DF50740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8" name="图片 7">
            <a:extLst>
              <a:ext uri="{FF2B5EF4-FFF2-40B4-BE49-F238E27FC236}">
                <a16:creationId xmlns:a16="http://schemas.microsoft.com/office/drawing/2014/main" id="{0C4156C4-D06A-424F-BAB9-2A5FBA4F8DA9}"/>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1969792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全文字）">
    <p:bg>
      <p:bgPr>
        <a:solidFill>
          <a:schemeClr val="bg1"/>
        </a:solidFill>
        <a:effectLst/>
      </p:bgPr>
    </p:bg>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Content Placeholder 2">
            <a:extLst>
              <a:ext uri="{FF2B5EF4-FFF2-40B4-BE49-F238E27FC236}">
                <a16:creationId xmlns:a16="http://schemas.microsoft.com/office/drawing/2014/main" id="{9873418D-11A1-3F44-B8BE-1E9692368918}"/>
              </a:ext>
            </a:extLst>
          </p:cNvPr>
          <p:cNvSpPr>
            <a:spLocks noGrp="1"/>
          </p:cNvSpPr>
          <p:nvPr>
            <p:ph sz="half" idx="19" hasCustomPrompt="1"/>
          </p:nvPr>
        </p:nvSpPr>
        <p:spPr bwMode="gray">
          <a:xfrm>
            <a:off x="695400" y="1628800"/>
            <a:ext cx="10847439"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11" name="标题 11">
            <a:extLst>
              <a:ext uri="{FF2B5EF4-FFF2-40B4-BE49-F238E27FC236}">
                <a16:creationId xmlns:a16="http://schemas.microsoft.com/office/drawing/2014/main" id="{892B9D38-E8EE-6647-B2D9-7E2F8F45D6D7}"/>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4" name="图片 13">
            <a:extLst>
              <a:ext uri="{FF2B5EF4-FFF2-40B4-BE49-F238E27FC236}">
                <a16:creationId xmlns:a16="http://schemas.microsoft.com/office/drawing/2014/main" id="{45920671-A4A7-6648-A168-A5E1D33F2D6B}"/>
              </a:ext>
            </a:extLst>
          </p:cNvPr>
          <p:cNvPicPr>
            <a:picLocks noChangeAspect="1"/>
          </p:cNvPicPr>
          <p:nvPr userDrawn="1"/>
        </p:nvPicPr>
        <p:blipFill>
          <a:blip r:embed="rId2"/>
          <a:stretch>
            <a:fillRect/>
          </a:stretch>
        </p:blipFill>
        <p:spPr>
          <a:xfrm>
            <a:off x="623888" y="6128304"/>
            <a:ext cx="592104" cy="592104"/>
          </a:xfrm>
          <a:prstGeom prst="rect">
            <a:avLst/>
          </a:prstGeom>
        </p:spPr>
      </p:pic>
      <p:sp>
        <p:nvSpPr>
          <p:cNvPr id="19" name="Title 28">
            <a:extLst>
              <a:ext uri="{FF2B5EF4-FFF2-40B4-BE49-F238E27FC236}">
                <a16:creationId xmlns:a16="http://schemas.microsoft.com/office/drawing/2014/main" id="{9DB13A1E-B008-E242-A181-5943637B1801}"/>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Tree>
    <p:extLst>
      <p:ext uri="{BB962C8B-B14F-4D97-AF65-F5344CB8AC3E}">
        <p14:creationId xmlns:p14="http://schemas.microsoft.com/office/powerpoint/2010/main" val="1684800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自定义）">
    <p:bg>
      <p:bgPr>
        <a:solidFill>
          <a:schemeClr val="bg1"/>
        </a:solidFill>
        <a:effectLst/>
      </p:bgPr>
    </p:bg>
    <p:spTree>
      <p:nvGrpSpPr>
        <p:cNvPr id="1" name=""/>
        <p:cNvGrpSpPr/>
        <p:nvPr/>
      </p:nvGrpSpPr>
      <p:grpSpPr>
        <a:xfrm>
          <a:off x="0" y="0"/>
          <a:ext cx="0" cy="0"/>
          <a:chOff x="0" y="0"/>
          <a:chExt cx="0" cy="0"/>
        </a:xfrm>
      </p:grpSpPr>
      <p:sp>
        <p:nvSpPr>
          <p:cNvPr id="13" name="Title 28">
            <a:extLst>
              <a:ext uri="{FF2B5EF4-FFF2-40B4-BE49-F238E27FC236}">
                <a16:creationId xmlns:a16="http://schemas.microsoft.com/office/drawing/2014/main" id="{4AB685DC-6C27-6F47-8029-9AF1D05CB1D0}"/>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6" name="Slide Number Placeholder 5">
            <a:extLst>
              <a:ext uri="{FF2B5EF4-FFF2-40B4-BE49-F238E27FC236}">
                <a16:creationId xmlns:a16="http://schemas.microsoft.com/office/drawing/2014/main"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9" name="标题 11">
            <a:extLst>
              <a:ext uri="{FF2B5EF4-FFF2-40B4-BE49-F238E27FC236}">
                <a16:creationId xmlns:a16="http://schemas.microsoft.com/office/drawing/2014/main" id="{402DF3B9-1959-6C42-8DA8-89FB6A77C6F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a:extLst>
              <a:ext uri="{FF2B5EF4-FFF2-40B4-BE49-F238E27FC236}">
                <a16:creationId xmlns:a16="http://schemas.microsoft.com/office/drawing/2014/main" id="{829D3A62-61E4-654B-9F84-DEA94BDA0223}"/>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2184733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关键词解释）">
    <p:bg>
      <p:bgPr>
        <a:solidFill>
          <a:schemeClr val="bg1"/>
        </a:solidFill>
        <a:effectLst/>
      </p:bgPr>
    </p:bg>
    <p:spTree>
      <p:nvGrpSpPr>
        <p:cNvPr id="1" name=""/>
        <p:cNvGrpSpPr/>
        <p:nvPr/>
      </p:nvGrpSpPr>
      <p:grpSpPr>
        <a:xfrm>
          <a:off x="0" y="0"/>
          <a:ext cx="0" cy="0"/>
          <a:chOff x="0" y="0"/>
          <a:chExt cx="0" cy="0"/>
        </a:xfrm>
      </p:grpSpPr>
      <p:sp>
        <p:nvSpPr>
          <p:cNvPr id="13" name="Title 28">
            <a:extLst>
              <a:ext uri="{FF2B5EF4-FFF2-40B4-BE49-F238E27FC236}">
                <a16:creationId xmlns:a16="http://schemas.microsoft.com/office/drawing/2014/main" id="{4AB685DC-6C27-6F47-8029-9AF1D05CB1D0}"/>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6" name="Slide Number Placeholder 5">
            <a:extLst>
              <a:ext uri="{FF2B5EF4-FFF2-40B4-BE49-F238E27FC236}">
                <a16:creationId xmlns:a16="http://schemas.microsoft.com/office/drawing/2014/main"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9" name="标题 11">
            <a:extLst>
              <a:ext uri="{FF2B5EF4-FFF2-40B4-BE49-F238E27FC236}">
                <a16:creationId xmlns:a16="http://schemas.microsoft.com/office/drawing/2014/main" id="{402DF3B9-1959-6C42-8DA8-89FB6A77C6F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a:extLst>
              <a:ext uri="{FF2B5EF4-FFF2-40B4-BE49-F238E27FC236}">
                <a16:creationId xmlns:a16="http://schemas.microsoft.com/office/drawing/2014/main" id="{829D3A62-61E4-654B-9F84-DEA94BDA0223}"/>
              </a:ext>
            </a:extLst>
          </p:cNvPr>
          <p:cNvPicPr>
            <a:picLocks noChangeAspect="1"/>
          </p:cNvPicPr>
          <p:nvPr userDrawn="1"/>
        </p:nvPicPr>
        <p:blipFill>
          <a:blip r:embed="rId2"/>
          <a:stretch>
            <a:fillRect/>
          </a:stretch>
        </p:blipFill>
        <p:spPr>
          <a:xfrm>
            <a:off x="623888" y="6128304"/>
            <a:ext cx="592104" cy="592104"/>
          </a:xfrm>
          <a:prstGeom prst="rect">
            <a:avLst/>
          </a:prstGeom>
        </p:spPr>
      </p:pic>
      <p:sp>
        <p:nvSpPr>
          <p:cNvPr id="6" name="Content Placeholder 2">
            <a:extLst>
              <a:ext uri="{FF2B5EF4-FFF2-40B4-BE49-F238E27FC236}">
                <a16:creationId xmlns:a16="http://schemas.microsoft.com/office/drawing/2014/main" id="{DFAFBD20-E4BD-5B42-850B-439B54A0E11C}"/>
              </a:ext>
            </a:extLst>
          </p:cNvPr>
          <p:cNvSpPr>
            <a:spLocks noGrp="1"/>
          </p:cNvSpPr>
          <p:nvPr>
            <p:ph sz="half" idx="19" hasCustomPrompt="1"/>
          </p:nvPr>
        </p:nvSpPr>
        <p:spPr bwMode="gray">
          <a:xfrm>
            <a:off x="623392" y="1628800"/>
            <a:ext cx="2232248" cy="576064"/>
          </a:xfrm>
          <a:prstGeom prst="rect">
            <a:avLst/>
          </a:prstGeom>
        </p:spPr>
        <p:txBody>
          <a:bodyPr lIns="0" tIns="0" rIns="0" bIns="0"/>
          <a:lstStyle>
            <a:lvl1pPr marL="0" indent="0">
              <a:lnSpc>
                <a:spcPct val="90000"/>
              </a:lnSpc>
              <a:spcBef>
                <a:spcPts val="500"/>
              </a:spcBef>
              <a:buClrTx/>
              <a:buFont typeface="Arial" panose="020B0604020202020204" pitchFamily="34" charset="0"/>
              <a:buNone/>
              <a:defRPr sz="2000" b="0" i="0">
                <a:solidFill>
                  <a:srgbClr val="00B1AD"/>
                </a:solidFill>
                <a:latin typeface="Microsoft YaHei" panose="020B0503020204020204" pitchFamily="34" charset="-122"/>
                <a:ea typeface="Microsoft YaHei" panose="020B0503020204020204"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关键词</a:t>
            </a:r>
            <a:endParaRPr lang="en-US" dirty="0"/>
          </a:p>
        </p:txBody>
      </p:sp>
      <p:sp>
        <p:nvSpPr>
          <p:cNvPr id="7" name="Content Placeholder 2">
            <a:extLst>
              <a:ext uri="{FF2B5EF4-FFF2-40B4-BE49-F238E27FC236}">
                <a16:creationId xmlns:a16="http://schemas.microsoft.com/office/drawing/2014/main" id="{D738E2FA-A30E-7343-8975-CD8DE8A68C70}"/>
              </a:ext>
            </a:extLst>
          </p:cNvPr>
          <p:cNvSpPr>
            <a:spLocks noGrp="1"/>
          </p:cNvSpPr>
          <p:nvPr>
            <p:ph sz="half" idx="20" hasCustomPrompt="1"/>
          </p:nvPr>
        </p:nvSpPr>
        <p:spPr bwMode="gray">
          <a:xfrm>
            <a:off x="623392" y="2492896"/>
            <a:ext cx="5112567" cy="3744416"/>
          </a:xfrm>
          <a:prstGeom prst="rect">
            <a:avLst/>
          </a:prstGeom>
        </p:spPr>
        <p:txBody>
          <a:bodyPr lIns="0" tIns="0" rIns="0" bIns="0"/>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200" b="0" i="0">
                <a:solidFill>
                  <a:srgbClr val="505050"/>
                </a:solidFill>
                <a:latin typeface="Microsoft YaHei" panose="020B0503020204020204" pitchFamily="34" charset="-122"/>
                <a:ea typeface="Microsoft YaHei" panose="020B0503020204020204"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light</a:t>
            </a:r>
            <a:r>
              <a:rPr lang="zh-CN" altLang="en-US" dirty="0"/>
              <a:t> </a:t>
            </a:r>
            <a:r>
              <a:rPr lang="en-US" altLang="zh-CN" dirty="0"/>
              <a:t>12</a:t>
            </a:r>
            <a:r>
              <a:rPr lang="zh-CN" altLang="en-US" dirty="0"/>
              <a:t>号字体</a:t>
            </a:r>
            <a:endParaRPr lang="en-US" altLang="zh-CN" dirty="0"/>
          </a:p>
          <a:p>
            <a:pPr lvl="0"/>
            <a:endParaRPr lang="en-US" dirty="0"/>
          </a:p>
        </p:txBody>
      </p:sp>
      <p:sp>
        <p:nvSpPr>
          <p:cNvPr id="8" name="Content Placeholder 2">
            <a:extLst>
              <a:ext uri="{FF2B5EF4-FFF2-40B4-BE49-F238E27FC236}">
                <a16:creationId xmlns:a16="http://schemas.microsoft.com/office/drawing/2014/main" id="{60F017F4-C144-754C-8730-C95D98526D43}"/>
              </a:ext>
            </a:extLst>
          </p:cNvPr>
          <p:cNvSpPr>
            <a:spLocks noGrp="1"/>
          </p:cNvSpPr>
          <p:nvPr>
            <p:ph sz="half" idx="21" hasCustomPrompt="1"/>
          </p:nvPr>
        </p:nvSpPr>
        <p:spPr bwMode="gray">
          <a:xfrm>
            <a:off x="6082561" y="1628800"/>
            <a:ext cx="2232248" cy="576064"/>
          </a:xfrm>
          <a:prstGeom prst="rect">
            <a:avLst/>
          </a:prstGeom>
        </p:spPr>
        <p:txBody>
          <a:bodyPr lIns="0" tIns="0" rIns="0" bIns="0"/>
          <a:lstStyle>
            <a:lvl1pPr marL="0" indent="0">
              <a:lnSpc>
                <a:spcPct val="90000"/>
              </a:lnSpc>
              <a:spcBef>
                <a:spcPts val="500"/>
              </a:spcBef>
              <a:buClrTx/>
              <a:buFont typeface="Arial" panose="020B0604020202020204" pitchFamily="34" charset="0"/>
              <a:buNone/>
              <a:defRPr sz="2000" b="0" i="0">
                <a:solidFill>
                  <a:srgbClr val="00B1AD"/>
                </a:solidFill>
                <a:latin typeface="Microsoft YaHei" panose="020B0503020204020204" pitchFamily="34" charset="-122"/>
                <a:ea typeface="Microsoft YaHei" panose="020B0503020204020204"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关键词</a:t>
            </a:r>
            <a:endParaRPr lang="en-US" dirty="0"/>
          </a:p>
        </p:txBody>
      </p:sp>
      <p:sp>
        <p:nvSpPr>
          <p:cNvPr id="11" name="Content Placeholder 2">
            <a:extLst>
              <a:ext uri="{FF2B5EF4-FFF2-40B4-BE49-F238E27FC236}">
                <a16:creationId xmlns:a16="http://schemas.microsoft.com/office/drawing/2014/main" id="{563744B8-25D2-E341-8640-D08CB619775A}"/>
              </a:ext>
            </a:extLst>
          </p:cNvPr>
          <p:cNvSpPr>
            <a:spLocks noGrp="1"/>
          </p:cNvSpPr>
          <p:nvPr>
            <p:ph sz="half" idx="22" hasCustomPrompt="1"/>
          </p:nvPr>
        </p:nvSpPr>
        <p:spPr bwMode="gray">
          <a:xfrm>
            <a:off x="6093677" y="2492896"/>
            <a:ext cx="5229706" cy="3744416"/>
          </a:xfrm>
          <a:prstGeom prst="rect">
            <a:avLst/>
          </a:prstGeom>
        </p:spPr>
        <p:txBody>
          <a:bodyPr lIns="0" tIns="0" rIns="0" bIns="0"/>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200" b="0" i="0">
                <a:solidFill>
                  <a:srgbClr val="505050"/>
                </a:solidFill>
                <a:latin typeface="Microsoft YaHei" panose="020B0503020204020204" pitchFamily="34" charset="-122"/>
                <a:ea typeface="Microsoft YaHei" panose="020B0503020204020204"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light</a:t>
            </a:r>
            <a:r>
              <a:rPr lang="zh-CN" altLang="en-US" dirty="0"/>
              <a:t> </a:t>
            </a:r>
            <a:r>
              <a:rPr lang="en-US" altLang="zh-CN" dirty="0"/>
              <a:t>12</a:t>
            </a:r>
            <a:r>
              <a:rPr lang="zh-CN" altLang="en-US" dirty="0"/>
              <a:t>号字体</a:t>
            </a:r>
            <a:endParaRPr lang="en-US" altLang="zh-CN" dirty="0"/>
          </a:p>
        </p:txBody>
      </p:sp>
    </p:spTree>
    <p:extLst>
      <p:ext uri="{BB962C8B-B14F-4D97-AF65-F5344CB8AC3E}">
        <p14:creationId xmlns:p14="http://schemas.microsoft.com/office/powerpoint/2010/main" val="4076250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双文本）">
    <p:bg>
      <p:bgPr>
        <a:solidFill>
          <a:schemeClr val="bg1"/>
        </a:solidFill>
        <a:effectLst/>
      </p:bgPr>
    </p:bg>
    <p:spTree>
      <p:nvGrpSpPr>
        <p:cNvPr id="1" name=""/>
        <p:cNvGrpSpPr/>
        <p:nvPr/>
      </p:nvGrpSpPr>
      <p:grpSpPr>
        <a:xfrm>
          <a:off x="0" y="0"/>
          <a:ext cx="0" cy="0"/>
          <a:chOff x="0" y="0"/>
          <a:chExt cx="0" cy="0"/>
        </a:xfrm>
      </p:grpSpPr>
      <p:sp>
        <p:nvSpPr>
          <p:cNvPr id="13" name="Title 28">
            <a:extLst>
              <a:ext uri="{FF2B5EF4-FFF2-40B4-BE49-F238E27FC236}">
                <a16:creationId xmlns:a16="http://schemas.microsoft.com/office/drawing/2014/main" id="{4AB685DC-6C27-6F47-8029-9AF1D05CB1D0}"/>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6" name="Slide Number Placeholder 5">
            <a:extLst>
              <a:ext uri="{FF2B5EF4-FFF2-40B4-BE49-F238E27FC236}">
                <a16:creationId xmlns:a16="http://schemas.microsoft.com/office/drawing/2014/main"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Content Placeholder 2">
            <a:extLst>
              <a:ext uri="{FF2B5EF4-FFF2-40B4-BE49-F238E27FC236}">
                <a16:creationId xmlns:a16="http://schemas.microsoft.com/office/drawing/2014/main" id="{9873418D-11A1-3F44-B8BE-1E9692368918}"/>
              </a:ext>
            </a:extLst>
          </p:cNvPr>
          <p:cNvSpPr>
            <a:spLocks noGrp="1"/>
          </p:cNvSpPr>
          <p:nvPr>
            <p:ph sz="half" idx="19" hasCustomPrompt="1"/>
          </p:nvPr>
        </p:nvSpPr>
        <p:spPr bwMode="gray">
          <a:xfrm>
            <a:off x="623392" y="1628800"/>
            <a:ext cx="5256583"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6" name="Content Placeholder 2">
            <a:extLst>
              <a:ext uri="{FF2B5EF4-FFF2-40B4-BE49-F238E27FC236}">
                <a16:creationId xmlns:a16="http://schemas.microsoft.com/office/drawing/2014/main" id="{9280A846-F1B6-F041-96AF-C75E7A02AAA0}"/>
              </a:ext>
            </a:extLst>
          </p:cNvPr>
          <p:cNvSpPr>
            <a:spLocks noGrp="1"/>
          </p:cNvSpPr>
          <p:nvPr>
            <p:ph sz="half" idx="20" hasCustomPrompt="1"/>
          </p:nvPr>
        </p:nvSpPr>
        <p:spPr bwMode="gray">
          <a:xfrm>
            <a:off x="6312024" y="1628800"/>
            <a:ext cx="5178467"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9" name="标题 11">
            <a:extLst>
              <a:ext uri="{FF2B5EF4-FFF2-40B4-BE49-F238E27FC236}">
                <a16:creationId xmlns:a16="http://schemas.microsoft.com/office/drawing/2014/main" id="{402DF3B9-1959-6C42-8DA8-89FB6A77C6F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a:extLst>
              <a:ext uri="{FF2B5EF4-FFF2-40B4-BE49-F238E27FC236}">
                <a16:creationId xmlns:a16="http://schemas.microsoft.com/office/drawing/2014/main" id="{829D3A62-61E4-654B-9F84-DEA94BDA0223}"/>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3518617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三文本）">
    <p:bg>
      <p:bgPr>
        <a:solidFill>
          <a:schemeClr val="bg1"/>
        </a:solidFill>
        <a:effectLst/>
      </p:bgPr>
    </p:bg>
    <p:spTree>
      <p:nvGrpSpPr>
        <p:cNvPr id="1" name=""/>
        <p:cNvGrpSpPr/>
        <p:nvPr/>
      </p:nvGrpSpPr>
      <p:grpSpPr>
        <a:xfrm>
          <a:off x="0" y="0"/>
          <a:ext cx="0" cy="0"/>
          <a:chOff x="0" y="0"/>
          <a:chExt cx="0" cy="0"/>
        </a:xfrm>
      </p:grpSpPr>
      <p:sp>
        <p:nvSpPr>
          <p:cNvPr id="13" name="Title 28">
            <a:extLst>
              <a:ext uri="{FF2B5EF4-FFF2-40B4-BE49-F238E27FC236}">
                <a16:creationId xmlns:a16="http://schemas.microsoft.com/office/drawing/2014/main" id="{4AB685DC-6C27-6F47-8029-9AF1D05CB1D0}"/>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6" name="Slide Number Placeholder 5">
            <a:extLst>
              <a:ext uri="{FF2B5EF4-FFF2-40B4-BE49-F238E27FC236}">
                <a16:creationId xmlns:a16="http://schemas.microsoft.com/office/drawing/2014/main"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Content Placeholder 2">
            <a:extLst>
              <a:ext uri="{FF2B5EF4-FFF2-40B4-BE49-F238E27FC236}">
                <a16:creationId xmlns:a16="http://schemas.microsoft.com/office/drawing/2014/main" id="{9873418D-11A1-3F44-B8BE-1E9692368918}"/>
              </a:ext>
            </a:extLst>
          </p:cNvPr>
          <p:cNvSpPr>
            <a:spLocks noGrp="1"/>
          </p:cNvSpPr>
          <p:nvPr>
            <p:ph sz="half" idx="19" hasCustomPrompt="1"/>
          </p:nvPr>
        </p:nvSpPr>
        <p:spPr bwMode="gray">
          <a:xfrm>
            <a:off x="623393" y="1628800"/>
            <a:ext cx="3312368"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6" name="Content Placeholder 2">
            <a:extLst>
              <a:ext uri="{FF2B5EF4-FFF2-40B4-BE49-F238E27FC236}">
                <a16:creationId xmlns:a16="http://schemas.microsoft.com/office/drawing/2014/main" id="{9280A846-F1B6-F041-96AF-C75E7A02AAA0}"/>
              </a:ext>
            </a:extLst>
          </p:cNvPr>
          <p:cNvSpPr>
            <a:spLocks noGrp="1"/>
          </p:cNvSpPr>
          <p:nvPr>
            <p:ph sz="half" idx="20" hasCustomPrompt="1"/>
          </p:nvPr>
        </p:nvSpPr>
        <p:spPr bwMode="gray">
          <a:xfrm>
            <a:off x="4426378" y="1628800"/>
            <a:ext cx="3312368"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8" name="Content Placeholder 2">
            <a:extLst>
              <a:ext uri="{FF2B5EF4-FFF2-40B4-BE49-F238E27FC236}">
                <a16:creationId xmlns:a16="http://schemas.microsoft.com/office/drawing/2014/main" id="{14D2EFB6-1D4B-E048-A095-33993EBD606A}"/>
              </a:ext>
            </a:extLst>
          </p:cNvPr>
          <p:cNvSpPr>
            <a:spLocks noGrp="1"/>
          </p:cNvSpPr>
          <p:nvPr>
            <p:ph sz="half" idx="21" hasCustomPrompt="1"/>
          </p:nvPr>
        </p:nvSpPr>
        <p:spPr bwMode="gray">
          <a:xfrm>
            <a:off x="8229362" y="1628800"/>
            <a:ext cx="3312368"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9" name="标题 11">
            <a:extLst>
              <a:ext uri="{FF2B5EF4-FFF2-40B4-BE49-F238E27FC236}">
                <a16:creationId xmlns:a16="http://schemas.microsoft.com/office/drawing/2014/main" id="{075A2FA9-C5D2-A34D-AD5D-CE1729620752}"/>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a:extLst>
              <a:ext uri="{FF2B5EF4-FFF2-40B4-BE49-F238E27FC236}">
                <a16:creationId xmlns:a16="http://schemas.microsoft.com/office/drawing/2014/main" id="{40A77D42-A187-434F-B753-590D1B4BC27D}"/>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3260501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尾页白色版">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0643BF1-FA88-5143-9CB2-1EE09B68AA60}"/>
              </a:ext>
            </a:extLst>
          </p:cNvPr>
          <p:cNvPicPr>
            <a:picLocks noChangeAspect="1"/>
          </p:cNvPicPr>
          <p:nvPr userDrawn="1"/>
        </p:nvPicPr>
        <p:blipFill>
          <a:blip r:embed="rId2"/>
          <a:stretch>
            <a:fillRect/>
          </a:stretch>
        </p:blipFill>
        <p:spPr>
          <a:xfrm>
            <a:off x="9912424" y="5121274"/>
            <a:ext cx="1708118" cy="1708118"/>
          </a:xfrm>
          <a:prstGeom prst="rect">
            <a:avLst/>
          </a:prstGeom>
        </p:spPr>
      </p:pic>
      <p:sp>
        <p:nvSpPr>
          <p:cNvPr id="24" name="标题 11">
            <a:extLst>
              <a:ext uri="{FF2B5EF4-FFF2-40B4-BE49-F238E27FC236}">
                <a16:creationId xmlns:a16="http://schemas.microsoft.com/office/drawing/2014/main" id="{19AE0947-1FE0-ED4C-8BD3-79CE65951889}"/>
              </a:ext>
            </a:extLst>
          </p:cNvPr>
          <p:cNvSpPr>
            <a:spLocks noGrp="1"/>
          </p:cNvSpPr>
          <p:nvPr>
            <p:ph type="title" hasCustomPrompt="1"/>
          </p:nvPr>
        </p:nvSpPr>
        <p:spPr>
          <a:xfrm>
            <a:off x="623392" y="1916832"/>
            <a:ext cx="4320480" cy="970385"/>
          </a:xfrm>
          <a:prstGeom prst="rect">
            <a:avLst/>
          </a:prstGeom>
        </p:spPr>
        <p:txBody>
          <a:bodyPr/>
          <a:lstStyle>
            <a:lvl1pPr>
              <a:lnSpc>
                <a:spcPts val="8000"/>
              </a:lnSpc>
              <a:defRPr sz="6000" b="0" i="0">
                <a:solidFill>
                  <a:srgbClr val="505050"/>
                </a:solidFill>
                <a:latin typeface="Microsoft YaHei Light" panose="020B0502040204020203" pitchFamily="34" charset="-122"/>
                <a:ea typeface="Microsoft YaHei Light" panose="020B0502040204020203" pitchFamily="34" charset="-122"/>
              </a:defRPr>
            </a:lvl1pPr>
          </a:lstStyle>
          <a:p>
            <a:r>
              <a:rPr kumimoji="1" lang="en-US" altLang="zh-CN" dirty="0"/>
              <a:t>Thanks.</a:t>
            </a:r>
            <a:endParaRPr kumimoji="1" lang="zh-CN" altLang="en-US" dirty="0"/>
          </a:p>
        </p:txBody>
      </p:sp>
      <p:sp>
        <p:nvSpPr>
          <p:cNvPr id="25" name="标题 11">
            <a:extLst>
              <a:ext uri="{FF2B5EF4-FFF2-40B4-BE49-F238E27FC236}">
                <a16:creationId xmlns:a16="http://schemas.microsoft.com/office/drawing/2014/main" id="{DEEC440E-4434-0343-A7EA-359EFF032B64}"/>
              </a:ext>
            </a:extLst>
          </p:cNvPr>
          <p:cNvSpPr txBox="1">
            <a:spLocks/>
          </p:cNvSpPr>
          <p:nvPr userDrawn="1"/>
        </p:nvSpPr>
        <p:spPr>
          <a:xfrm>
            <a:off x="623392" y="2564904"/>
            <a:ext cx="4534138" cy="901823"/>
          </a:xfrm>
          <a:prstGeom prst="rect">
            <a:avLst/>
          </a:prstGeom>
        </p:spPr>
        <p:txBody>
          <a:bodyPr/>
          <a:lstStyle>
            <a:lvl1pPr algn="l" defTabSz="914400" rtl="0" eaLnBrk="1" latinLnBrk="0" hangingPunct="1">
              <a:lnSpc>
                <a:spcPts val="8000"/>
              </a:lnSpc>
              <a:spcBef>
                <a:spcPct val="0"/>
              </a:spcBef>
              <a:buNone/>
              <a:defRPr sz="10000" b="0" i="0" kern="1200">
                <a:solidFill>
                  <a:srgbClr val="505050"/>
                </a:solidFill>
                <a:latin typeface="Microsoft YaHei Light" panose="020B0502040204020203" pitchFamily="34" charset="-122"/>
                <a:ea typeface="Microsoft YaHei Light" panose="020B0502040204020203" pitchFamily="34" charset="-122"/>
                <a:cs typeface="+mj-cs"/>
              </a:defRPr>
            </a:lvl1pPr>
          </a:lstStyle>
          <a:p>
            <a:r>
              <a:rPr kumimoji="1" lang="en-US" altLang="zh-CN" sz="2800" dirty="0">
                <a:solidFill>
                  <a:srgbClr val="00B1AD"/>
                </a:solidFill>
              </a:rPr>
              <a:t>AI</a:t>
            </a:r>
            <a:r>
              <a:rPr kumimoji="1" lang="zh-CN" altLang="en-US" sz="2800" dirty="0">
                <a:solidFill>
                  <a:srgbClr val="00B1AD"/>
                </a:solidFill>
              </a:rPr>
              <a:t> </a:t>
            </a:r>
            <a:r>
              <a:rPr kumimoji="1" lang="en-US" altLang="zh-CN" sz="2800" dirty="0">
                <a:solidFill>
                  <a:srgbClr val="00B1AD"/>
                </a:solidFill>
              </a:rPr>
              <a:t>for</a:t>
            </a:r>
            <a:r>
              <a:rPr kumimoji="1" lang="zh-CN" altLang="en-US" sz="2800" dirty="0">
                <a:solidFill>
                  <a:srgbClr val="00B1AD"/>
                </a:solidFill>
              </a:rPr>
              <a:t> </a:t>
            </a:r>
            <a:r>
              <a:rPr kumimoji="1" lang="en-US" altLang="zh-CN" sz="2800" dirty="0">
                <a:solidFill>
                  <a:srgbClr val="00B1AD"/>
                </a:solidFill>
              </a:rPr>
              <a:t>everyone.</a:t>
            </a:r>
            <a:endParaRPr kumimoji="1" lang="zh-CN" altLang="en-US" sz="2800" dirty="0">
              <a:solidFill>
                <a:srgbClr val="00B1AD"/>
              </a:solidFill>
            </a:endParaRPr>
          </a:p>
        </p:txBody>
      </p:sp>
      <p:sp>
        <p:nvSpPr>
          <p:cNvPr id="26" name="标题 11">
            <a:extLst>
              <a:ext uri="{FF2B5EF4-FFF2-40B4-BE49-F238E27FC236}">
                <a16:creationId xmlns:a16="http://schemas.microsoft.com/office/drawing/2014/main" id="{C29D9AC3-73EF-074E-BA00-72DD80F1CA42}"/>
              </a:ext>
            </a:extLst>
          </p:cNvPr>
          <p:cNvSpPr txBox="1">
            <a:spLocks/>
          </p:cNvSpPr>
          <p:nvPr userDrawn="1"/>
        </p:nvSpPr>
        <p:spPr>
          <a:xfrm>
            <a:off x="8760296" y="624670"/>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sp>
        <p:nvSpPr>
          <p:cNvPr id="28" name="标题 11">
            <a:extLst>
              <a:ext uri="{FF2B5EF4-FFF2-40B4-BE49-F238E27FC236}">
                <a16:creationId xmlns:a16="http://schemas.microsoft.com/office/drawing/2014/main" id="{A59649F4-678C-514F-B492-DCC77832388C}"/>
              </a:ext>
            </a:extLst>
          </p:cNvPr>
          <p:cNvSpPr txBox="1">
            <a:spLocks/>
          </p:cNvSpPr>
          <p:nvPr userDrawn="1"/>
        </p:nvSpPr>
        <p:spPr>
          <a:xfrm>
            <a:off x="623392" y="5546310"/>
            <a:ext cx="1924142" cy="994591"/>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北京总部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北京市海淀区上地东路</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rPr>
              <a:t>35</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号颐泉汇</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rPr>
              <a:t>C</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座写字楼</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rPr>
              <a:t>303</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室</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rgbClr val="505050"/>
              </a:solidFill>
              <a:latin typeface="+mn-lt"/>
              <a:ea typeface="Microsoft YaHei Light" panose="020B0502040204020203" pitchFamily="34" charset="-122"/>
            </a:endParaRPr>
          </a:p>
        </p:txBody>
      </p:sp>
      <p:sp>
        <p:nvSpPr>
          <p:cNvPr id="29" name="矩形 28">
            <a:extLst>
              <a:ext uri="{FF2B5EF4-FFF2-40B4-BE49-F238E27FC236}">
                <a16:creationId xmlns:a16="http://schemas.microsoft.com/office/drawing/2014/main" id="{FE66A390-C4A0-354E-9DC6-2F612E10DD02}"/>
              </a:ext>
            </a:extLst>
          </p:cNvPr>
          <p:cNvSpPr/>
          <p:nvPr userDrawn="1"/>
        </p:nvSpPr>
        <p:spPr>
          <a:xfrm>
            <a:off x="3359696" y="5546310"/>
            <a:ext cx="2016224" cy="1036566"/>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n-cs"/>
              </a:rPr>
              <a:t>上海总部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上海市浦东新区浦东南路</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855</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号世界广场</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27</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楼</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CD</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座</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p:txBody>
      </p:sp>
      <p:sp>
        <p:nvSpPr>
          <p:cNvPr id="30" name="矩形 29">
            <a:extLst>
              <a:ext uri="{FF2B5EF4-FFF2-40B4-BE49-F238E27FC236}">
                <a16:creationId xmlns:a16="http://schemas.microsoft.com/office/drawing/2014/main" id="{B6BF232C-C075-9544-9B5D-E9DAC9F9C014}"/>
              </a:ext>
            </a:extLst>
          </p:cNvPr>
          <p:cNvSpPr/>
          <p:nvPr userDrawn="1"/>
        </p:nvSpPr>
        <p:spPr>
          <a:xfrm>
            <a:off x="6096000" y="5551571"/>
            <a:ext cx="2088232" cy="652615"/>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n-cs"/>
              </a:rPr>
              <a:t>深圳总部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深圳市南山区粤海街道高新南九道深圳湾科技生态园二区</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6</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栋</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502A</a:t>
            </a:r>
          </a:p>
        </p:txBody>
      </p:sp>
      <p:sp>
        <p:nvSpPr>
          <p:cNvPr id="31" name="标题 11">
            <a:extLst>
              <a:ext uri="{FF2B5EF4-FFF2-40B4-BE49-F238E27FC236}">
                <a16:creationId xmlns:a16="http://schemas.microsoft.com/office/drawing/2014/main" id="{1EE07358-114D-0C46-8227-67E3C9FA3971}"/>
              </a:ext>
            </a:extLst>
          </p:cNvPr>
          <p:cNvSpPr txBox="1">
            <a:spLocks/>
          </p:cNvSpPr>
          <p:nvPr userDrawn="1"/>
        </p:nvSpPr>
        <p:spPr>
          <a:xfrm>
            <a:off x="623392"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商务咨询</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505050"/>
                </a:solidFill>
                <a:latin typeface="Microsoft YaHei Light" panose="020B0502040204020203" pitchFamily="34" charset="-122"/>
                <a:ea typeface="Microsoft YaHei Light" panose="020B0502040204020203" pitchFamily="34" charset="-122"/>
                <a:cs typeface="+mj-cs"/>
              </a:rPr>
              <a:t>contact@4paradigm.com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rgbClr val="505050"/>
              </a:solidFill>
              <a:latin typeface="+mn-lt"/>
              <a:ea typeface="Microsoft YaHei Light" panose="020B0502040204020203" pitchFamily="34" charset="-122"/>
            </a:endParaRPr>
          </a:p>
        </p:txBody>
      </p:sp>
      <p:sp>
        <p:nvSpPr>
          <p:cNvPr id="32" name="标题 11">
            <a:extLst>
              <a:ext uri="{FF2B5EF4-FFF2-40B4-BE49-F238E27FC236}">
                <a16:creationId xmlns:a16="http://schemas.microsoft.com/office/drawing/2014/main" id="{8F9F8ABD-F024-694E-990D-921CD4B09CF0}"/>
              </a:ext>
            </a:extLst>
          </p:cNvPr>
          <p:cNvSpPr txBox="1">
            <a:spLocks/>
          </p:cNvSpPr>
          <p:nvPr userDrawn="1"/>
        </p:nvSpPr>
        <p:spPr>
          <a:xfrm>
            <a:off x="3352738"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rPr>
              <a:t>TEL</a:t>
            </a: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505050"/>
                </a:solidFill>
                <a:latin typeface="Microsoft YaHei Light" panose="020B0502040204020203" pitchFamily="34" charset="-122"/>
                <a:ea typeface="Microsoft YaHei Light" panose="020B0502040204020203" pitchFamily="34" charset="-122"/>
                <a:cs typeface="+mj-cs"/>
              </a:rPr>
              <a:t>010-8278-0800</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rgbClr val="505050"/>
              </a:solidFill>
              <a:latin typeface="+mn-lt"/>
              <a:ea typeface="Microsoft YaHei Light" panose="020B0502040204020203" pitchFamily="34" charset="-122"/>
            </a:endParaRPr>
          </a:p>
        </p:txBody>
      </p:sp>
      <p:sp>
        <p:nvSpPr>
          <p:cNvPr id="33" name="标题 11">
            <a:extLst>
              <a:ext uri="{FF2B5EF4-FFF2-40B4-BE49-F238E27FC236}">
                <a16:creationId xmlns:a16="http://schemas.microsoft.com/office/drawing/2014/main" id="{54FF43D8-ABDF-2A42-BBED-81EFC2CD0C5D}"/>
              </a:ext>
            </a:extLst>
          </p:cNvPr>
          <p:cNvSpPr txBox="1">
            <a:spLocks/>
          </p:cNvSpPr>
          <p:nvPr userDrawn="1"/>
        </p:nvSpPr>
        <p:spPr>
          <a:xfrm>
            <a:off x="6082083"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媒体合作</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505050"/>
                </a:solidFill>
                <a:latin typeface="Microsoft YaHei Light" panose="020B0502040204020203" pitchFamily="34" charset="-122"/>
                <a:ea typeface="Microsoft YaHei Light" panose="020B0502040204020203" pitchFamily="34" charset="-122"/>
                <a:cs typeface="+mj-cs"/>
              </a:rPr>
              <a:t>pr@4paradigm.com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rgbClr val="505050"/>
              </a:solidFill>
              <a:latin typeface="+mn-lt"/>
              <a:ea typeface="Microsoft YaHei Light" panose="020B0502040204020203" pitchFamily="34" charset="-122"/>
            </a:endParaRPr>
          </a:p>
        </p:txBody>
      </p:sp>
    </p:spTree>
    <p:extLst>
      <p:ext uri="{BB962C8B-B14F-4D97-AF65-F5344CB8AC3E}">
        <p14:creationId xmlns:p14="http://schemas.microsoft.com/office/powerpoint/2010/main" val="55381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白色线条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FD318D70-7183-3D46-9296-90366A6AE96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br>
              <a:rPr kumimoji="1" lang="en-US" altLang="zh-CN" dirty="0"/>
            </a:br>
            <a:r>
              <a:rPr kumimoji="1" lang="en-US" altLang="zh-CN" dirty="0"/>
              <a:t>PPT</a:t>
            </a:r>
            <a:r>
              <a:rPr kumimoji="1" lang="zh-CN" altLang="en-US" dirty="0"/>
              <a:t>文档设计</a:t>
            </a:r>
            <a:br>
              <a:rPr kumimoji="1" lang="en-US" altLang="zh-CN" dirty="0"/>
            </a:br>
            <a:r>
              <a:rPr kumimoji="1" lang="zh-CN" altLang="en-US" dirty="0"/>
              <a:t>范例</a:t>
            </a:r>
          </a:p>
        </p:txBody>
      </p:sp>
      <p:sp>
        <p:nvSpPr>
          <p:cNvPr id="14" name="标题 11">
            <a:extLst>
              <a:ext uri="{FF2B5EF4-FFF2-40B4-BE49-F238E27FC236}">
                <a16:creationId xmlns:a16="http://schemas.microsoft.com/office/drawing/2014/main" id="{8EC9B65B-1ADE-3243-A484-5BABEE8DB599}"/>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pic>
        <p:nvPicPr>
          <p:cNvPr id="18" name="图片 17">
            <a:extLst>
              <a:ext uri="{FF2B5EF4-FFF2-40B4-BE49-F238E27FC236}">
                <a16:creationId xmlns:a16="http://schemas.microsoft.com/office/drawing/2014/main" id="{4E031CA5-7D4C-C843-991D-17E387464C2F}"/>
              </a:ext>
            </a:extLst>
          </p:cNvPr>
          <p:cNvPicPr>
            <a:picLocks noChangeAspect="1"/>
          </p:cNvPicPr>
          <p:nvPr userDrawn="1"/>
        </p:nvPicPr>
        <p:blipFill>
          <a:blip r:embed="rId3"/>
          <a:stretch>
            <a:fillRect/>
          </a:stretch>
        </p:blipFill>
        <p:spPr>
          <a:xfrm>
            <a:off x="9912424" y="5121274"/>
            <a:ext cx="1708118" cy="1708118"/>
          </a:xfrm>
          <a:prstGeom prst="rect">
            <a:avLst/>
          </a:prstGeom>
        </p:spPr>
      </p:pic>
      <p:sp>
        <p:nvSpPr>
          <p:cNvPr id="25" name="内容占位符 24">
            <a:extLst>
              <a:ext uri="{FF2B5EF4-FFF2-40B4-BE49-F238E27FC236}">
                <a16:creationId xmlns:a16="http://schemas.microsoft.com/office/drawing/2014/main" id="{6BC93F14-0E65-FB4B-95C2-6A59C77B78C5}"/>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29" name="文本占位符 28">
            <a:extLst>
              <a:ext uri="{FF2B5EF4-FFF2-40B4-BE49-F238E27FC236}">
                <a16:creationId xmlns:a16="http://schemas.microsoft.com/office/drawing/2014/main" id="{CC0C3185-3521-DE42-9707-C2A0A34BFAB8}"/>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rgbClr val="00B1AD"/>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1191543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尾页深灰色版">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标题 11">
            <a:extLst>
              <a:ext uri="{FF2B5EF4-FFF2-40B4-BE49-F238E27FC236}">
                <a16:creationId xmlns:a16="http://schemas.microsoft.com/office/drawing/2014/main" id="{5F074141-DC2D-2D4A-8FAB-0ACD14F8F81C}"/>
              </a:ext>
            </a:extLst>
          </p:cNvPr>
          <p:cNvSpPr>
            <a:spLocks noGrp="1"/>
          </p:cNvSpPr>
          <p:nvPr>
            <p:ph type="title" hasCustomPrompt="1"/>
          </p:nvPr>
        </p:nvSpPr>
        <p:spPr>
          <a:xfrm>
            <a:off x="623392" y="1916832"/>
            <a:ext cx="4320480" cy="970385"/>
          </a:xfrm>
          <a:prstGeom prst="rect">
            <a:avLst/>
          </a:prstGeom>
        </p:spPr>
        <p:txBody>
          <a:bodyPr/>
          <a:lstStyle>
            <a:lvl1pPr>
              <a:lnSpc>
                <a:spcPts val="8000"/>
              </a:lnSpc>
              <a:defRPr sz="6000" b="0" i="0">
                <a:solidFill>
                  <a:schemeClr val="bg1"/>
                </a:solidFill>
                <a:latin typeface="Microsoft YaHei Light" panose="020B0502040204020203" pitchFamily="34" charset="-122"/>
                <a:ea typeface="Microsoft YaHei Light" panose="020B0502040204020203" pitchFamily="34" charset="-122"/>
              </a:defRPr>
            </a:lvl1pPr>
          </a:lstStyle>
          <a:p>
            <a:r>
              <a:rPr kumimoji="1" lang="en-US" altLang="zh-CN" dirty="0"/>
              <a:t>Thanks.</a:t>
            </a:r>
            <a:endParaRPr kumimoji="1" lang="zh-CN" altLang="en-US" dirty="0"/>
          </a:p>
        </p:txBody>
      </p:sp>
      <p:sp>
        <p:nvSpPr>
          <p:cNvPr id="11" name="标题 11">
            <a:extLst>
              <a:ext uri="{FF2B5EF4-FFF2-40B4-BE49-F238E27FC236}">
                <a16:creationId xmlns:a16="http://schemas.microsoft.com/office/drawing/2014/main" id="{8D99D6D9-2536-3540-9138-07C559AD8447}"/>
              </a:ext>
            </a:extLst>
          </p:cNvPr>
          <p:cNvSpPr txBox="1">
            <a:spLocks/>
          </p:cNvSpPr>
          <p:nvPr userDrawn="1"/>
        </p:nvSpPr>
        <p:spPr>
          <a:xfrm>
            <a:off x="623392" y="2564904"/>
            <a:ext cx="4534138" cy="901823"/>
          </a:xfrm>
          <a:prstGeom prst="rect">
            <a:avLst/>
          </a:prstGeom>
        </p:spPr>
        <p:txBody>
          <a:bodyPr/>
          <a:lstStyle>
            <a:lvl1pPr algn="l" defTabSz="914400" rtl="0" eaLnBrk="1" latinLnBrk="0" hangingPunct="1">
              <a:lnSpc>
                <a:spcPts val="8000"/>
              </a:lnSpc>
              <a:spcBef>
                <a:spcPct val="0"/>
              </a:spcBef>
              <a:buNone/>
              <a:defRPr sz="10000" b="0" i="0" kern="1200">
                <a:solidFill>
                  <a:srgbClr val="505050"/>
                </a:solidFill>
                <a:latin typeface="Microsoft YaHei Light" panose="020B0502040204020203" pitchFamily="34" charset="-122"/>
                <a:ea typeface="Microsoft YaHei Light" panose="020B0502040204020203" pitchFamily="34" charset="-122"/>
                <a:cs typeface="+mj-cs"/>
              </a:defRPr>
            </a:lvl1pPr>
          </a:lstStyle>
          <a:p>
            <a:r>
              <a:rPr kumimoji="1" lang="en-US" altLang="zh-CN" sz="2800" dirty="0">
                <a:solidFill>
                  <a:srgbClr val="10ADAD"/>
                </a:solidFill>
              </a:rPr>
              <a:t>AI</a:t>
            </a:r>
            <a:r>
              <a:rPr kumimoji="1" lang="zh-CN" altLang="en-US" sz="2800" dirty="0">
                <a:solidFill>
                  <a:srgbClr val="10ADAD"/>
                </a:solidFill>
              </a:rPr>
              <a:t> </a:t>
            </a:r>
            <a:r>
              <a:rPr kumimoji="1" lang="en-US" altLang="zh-CN" sz="2800" dirty="0">
                <a:solidFill>
                  <a:srgbClr val="10ADAD"/>
                </a:solidFill>
              </a:rPr>
              <a:t>for</a:t>
            </a:r>
            <a:r>
              <a:rPr kumimoji="1" lang="zh-CN" altLang="en-US" sz="2800" dirty="0">
                <a:solidFill>
                  <a:srgbClr val="10ADAD"/>
                </a:solidFill>
              </a:rPr>
              <a:t> </a:t>
            </a:r>
            <a:r>
              <a:rPr kumimoji="1" lang="en-US" altLang="zh-CN" sz="2800" dirty="0">
                <a:solidFill>
                  <a:srgbClr val="10ADAD"/>
                </a:solidFill>
              </a:rPr>
              <a:t>everyone.</a:t>
            </a:r>
            <a:endParaRPr kumimoji="1" lang="zh-CN" altLang="en-US" sz="2800" dirty="0">
              <a:solidFill>
                <a:srgbClr val="10ADAD"/>
              </a:solidFill>
            </a:endParaRPr>
          </a:p>
        </p:txBody>
      </p:sp>
      <p:sp>
        <p:nvSpPr>
          <p:cNvPr id="12" name="标题 11">
            <a:extLst>
              <a:ext uri="{FF2B5EF4-FFF2-40B4-BE49-F238E27FC236}">
                <a16:creationId xmlns:a16="http://schemas.microsoft.com/office/drawing/2014/main" id="{EC2DD48A-85E6-F744-898A-C7F421577CEA}"/>
              </a:ext>
            </a:extLst>
          </p:cNvPr>
          <p:cNvSpPr txBox="1">
            <a:spLocks/>
          </p:cNvSpPr>
          <p:nvPr userDrawn="1"/>
        </p:nvSpPr>
        <p:spPr>
          <a:xfrm>
            <a:off x="8760296" y="624670"/>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lumMod val="85000"/>
                  </a:schemeClr>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chemeClr val="bg1">
                    <a:lumMod val="85000"/>
                  </a:schemeClr>
                </a:solidFill>
                <a:latin typeface="+mn-lt"/>
                <a:ea typeface="Microsoft YaHei Light" panose="020B0502040204020203" pitchFamily="34" charset="-122"/>
              </a:rPr>
              <a:t>Copyright ©201</a:t>
            </a:r>
            <a:r>
              <a:rPr kumimoji="1" lang="en-US" altLang="zh-CN" sz="1000" b="0" i="0" dirty="0">
                <a:solidFill>
                  <a:schemeClr val="bg1">
                    <a:lumMod val="85000"/>
                  </a:schemeClr>
                </a:solidFill>
                <a:latin typeface="+mn-lt"/>
                <a:ea typeface="Microsoft YaHei Light" panose="020B0502040204020203" pitchFamily="34" charset="-122"/>
              </a:rPr>
              <a:t>8</a:t>
            </a:r>
            <a:r>
              <a:rPr kumimoji="1" lang="en" altLang="zh-CN" sz="1000" b="0" i="0" dirty="0">
                <a:solidFill>
                  <a:schemeClr val="bg1">
                    <a:lumMod val="85000"/>
                  </a:schemeClr>
                </a:solidFill>
                <a:latin typeface="+mn-lt"/>
                <a:ea typeface="Microsoft YaHei Light" panose="020B0502040204020203" pitchFamily="34" charset="-122"/>
              </a:rPr>
              <a:t> 4Paradigm All Rights Reserved</a:t>
            </a:r>
            <a:r>
              <a:rPr kumimoji="1" lang="en-US" altLang="zh-CN" sz="1000" b="0" i="0" dirty="0">
                <a:solidFill>
                  <a:schemeClr val="bg1">
                    <a:lumMod val="85000"/>
                  </a:schemeClr>
                </a:solidFill>
                <a:latin typeface="+mn-lt"/>
                <a:ea typeface="Microsoft YaHei Light" panose="020B0502040204020203" pitchFamily="34" charset="-122"/>
              </a:rPr>
              <a:t>.</a:t>
            </a:r>
            <a:endParaRPr kumimoji="1" lang="en" altLang="zh-CN" sz="1000" b="0" i="0" dirty="0">
              <a:solidFill>
                <a:schemeClr val="bg1">
                  <a:lumMod val="85000"/>
                </a:schemeClr>
              </a:solidFill>
              <a:latin typeface="+mn-lt"/>
              <a:ea typeface="Microsoft YaHei Light" panose="020B0502040204020203" pitchFamily="34" charset="-122"/>
            </a:endParaRPr>
          </a:p>
          <a:p>
            <a:pPr>
              <a:lnSpc>
                <a:spcPts val="1500"/>
              </a:lnSpc>
            </a:pPr>
            <a:endParaRPr kumimoji="1" lang="zh-CN" altLang="en-US" sz="1000" b="0" i="0" dirty="0">
              <a:solidFill>
                <a:schemeClr val="bg1">
                  <a:lumMod val="85000"/>
                </a:schemeClr>
              </a:solidFill>
              <a:latin typeface="+mn-lt"/>
              <a:ea typeface="Microsoft YaHei Light" panose="020B0502040204020203" pitchFamily="34" charset="-122"/>
            </a:endParaRPr>
          </a:p>
        </p:txBody>
      </p:sp>
      <p:pic>
        <p:nvPicPr>
          <p:cNvPr id="6" name="图片 8">
            <a:extLst>
              <a:ext uri="{FF2B5EF4-FFF2-40B4-BE49-F238E27FC236}">
                <a16:creationId xmlns:a16="http://schemas.microsoft.com/office/drawing/2014/main" id="{9E4951C9-7D3E-7142-B1E3-678126F67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12424" y="4767011"/>
            <a:ext cx="1708118" cy="2416644"/>
          </a:xfrm>
          <a:prstGeom prst="rect">
            <a:avLst/>
          </a:prstGeom>
        </p:spPr>
      </p:pic>
      <p:sp>
        <p:nvSpPr>
          <p:cNvPr id="7" name="标题 11">
            <a:extLst>
              <a:ext uri="{FF2B5EF4-FFF2-40B4-BE49-F238E27FC236}">
                <a16:creationId xmlns:a16="http://schemas.microsoft.com/office/drawing/2014/main" id="{B892F1B4-F0B5-7E47-953A-795CB1743E46}"/>
              </a:ext>
            </a:extLst>
          </p:cNvPr>
          <p:cNvSpPr txBox="1">
            <a:spLocks/>
          </p:cNvSpPr>
          <p:nvPr userDrawn="1"/>
        </p:nvSpPr>
        <p:spPr>
          <a:xfrm>
            <a:off x="623392" y="5546310"/>
            <a:ext cx="1924142" cy="994591"/>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北京总部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北京市海淀区上地东路</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35</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号颐泉汇</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C</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座写字楼</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303</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室</a:t>
            </a: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2" name="矩形 1">
            <a:extLst>
              <a:ext uri="{FF2B5EF4-FFF2-40B4-BE49-F238E27FC236}">
                <a16:creationId xmlns:a16="http://schemas.microsoft.com/office/drawing/2014/main" id="{38087CBA-57A5-E449-AE77-CB211FBACBF0}"/>
              </a:ext>
            </a:extLst>
          </p:cNvPr>
          <p:cNvSpPr/>
          <p:nvPr userDrawn="1"/>
        </p:nvSpPr>
        <p:spPr>
          <a:xfrm>
            <a:off x="3359696" y="5546310"/>
            <a:ext cx="2016224" cy="1036566"/>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n-cs"/>
              </a:rPr>
              <a:t>上海总部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上海市浦东新区浦东南路</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855</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号世界广场</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27</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楼</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CD</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座</a:t>
            </a: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endParaRPr>
          </a:p>
        </p:txBody>
      </p:sp>
      <p:sp>
        <p:nvSpPr>
          <p:cNvPr id="3" name="矩形 2">
            <a:extLst>
              <a:ext uri="{FF2B5EF4-FFF2-40B4-BE49-F238E27FC236}">
                <a16:creationId xmlns:a16="http://schemas.microsoft.com/office/drawing/2014/main" id="{BFF144E3-7042-AB41-9D4A-F677571B0368}"/>
              </a:ext>
            </a:extLst>
          </p:cNvPr>
          <p:cNvSpPr/>
          <p:nvPr userDrawn="1"/>
        </p:nvSpPr>
        <p:spPr>
          <a:xfrm>
            <a:off x="6096000" y="5551571"/>
            <a:ext cx="2088232" cy="652615"/>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n-cs"/>
              </a:rPr>
              <a:t>深圳总部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深圳市南山区粤海街道高新南九道深圳湾科技生态园二区</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6</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栋</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502A</a:t>
            </a:r>
          </a:p>
        </p:txBody>
      </p:sp>
      <p:sp>
        <p:nvSpPr>
          <p:cNvPr id="10" name="标题 11">
            <a:extLst>
              <a:ext uri="{FF2B5EF4-FFF2-40B4-BE49-F238E27FC236}">
                <a16:creationId xmlns:a16="http://schemas.microsoft.com/office/drawing/2014/main" id="{97B3C214-6EC4-C041-9DF3-329BD68A6AAF}"/>
              </a:ext>
            </a:extLst>
          </p:cNvPr>
          <p:cNvSpPr txBox="1">
            <a:spLocks/>
          </p:cNvSpPr>
          <p:nvPr userDrawn="1"/>
        </p:nvSpPr>
        <p:spPr>
          <a:xfrm>
            <a:off x="623392"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商务咨询</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contact@4paradigm.com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14" name="标题 11">
            <a:extLst>
              <a:ext uri="{FF2B5EF4-FFF2-40B4-BE49-F238E27FC236}">
                <a16:creationId xmlns:a16="http://schemas.microsoft.com/office/drawing/2014/main" id="{2AE6DC7F-6E89-7844-9918-049D5E5EA8B8}"/>
              </a:ext>
            </a:extLst>
          </p:cNvPr>
          <p:cNvSpPr txBox="1">
            <a:spLocks/>
          </p:cNvSpPr>
          <p:nvPr userDrawn="1"/>
        </p:nvSpPr>
        <p:spPr>
          <a:xfrm>
            <a:off x="3352738"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rPr>
              <a:t>TEL</a:t>
            </a: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010-8278-0800</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15" name="标题 11">
            <a:extLst>
              <a:ext uri="{FF2B5EF4-FFF2-40B4-BE49-F238E27FC236}">
                <a16:creationId xmlns:a16="http://schemas.microsoft.com/office/drawing/2014/main" id="{FF765E4B-4946-5548-BF66-6F4CE692899E}"/>
              </a:ext>
            </a:extLst>
          </p:cNvPr>
          <p:cNvSpPr txBox="1">
            <a:spLocks/>
          </p:cNvSpPr>
          <p:nvPr userDrawn="1"/>
        </p:nvSpPr>
        <p:spPr>
          <a:xfrm>
            <a:off x="6082083"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媒体合作</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pr@4paradigm.com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Tree>
    <p:extLst>
      <p:ext uri="{BB962C8B-B14F-4D97-AF65-F5344CB8AC3E}">
        <p14:creationId xmlns:p14="http://schemas.microsoft.com/office/powerpoint/2010/main" val="41348310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尾页蓝绿色版">
    <p:bg>
      <p:bgPr>
        <a:solidFill>
          <a:srgbClr val="00B1AD"/>
        </a:solidFill>
        <a:effectLst/>
      </p:bgPr>
    </p:bg>
    <p:spTree>
      <p:nvGrpSpPr>
        <p:cNvPr id="1" name=""/>
        <p:cNvGrpSpPr/>
        <p:nvPr/>
      </p:nvGrpSpPr>
      <p:grpSpPr>
        <a:xfrm>
          <a:off x="0" y="0"/>
          <a:ext cx="0" cy="0"/>
          <a:chOff x="0" y="0"/>
          <a:chExt cx="0" cy="0"/>
        </a:xfrm>
      </p:grpSpPr>
      <p:sp>
        <p:nvSpPr>
          <p:cNvPr id="8" name="标题 11">
            <a:extLst>
              <a:ext uri="{FF2B5EF4-FFF2-40B4-BE49-F238E27FC236}">
                <a16:creationId xmlns:a16="http://schemas.microsoft.com/office/drawing/2014/main" id="{5F074141-DC2D-2D4A-8FAB-0ACD14F8F81C}"/>
              </a:ext>
            </a:extLst>
          </p:cNvPr>
          <p:cNvSpPr>
            <a:spLocks noGrp="1"/>
          </p:cNvSpPr>
          <p:nvPr>
            <p:ph type="title" hasCustomPrompt="1"/>
          </p:nvPr>
        </p:nvSpPr>
        <p:spPr>
          <a:xfrm>
            <a:off x="623392" y="1916832"/>
            <a:ext cx="4320480" cy="970385"/>
          </a:xfrm>
          <a:prstGeom prst="rect">
            <a:avLst/>
          </a:prstGeom>
        </p:spPr>
        <p:txBody>
          <a:bodyPr/>
          <a:lstStyle>
            <a:lvl1pPr>
              <a:lnSpc>
                <a:spcPts val="8000"/>
              </a:lnSpc>
              <a:defRPr sz="6000" b="0" i="0">
                <a:solidFill>
                  <a:schemeClr val="bg1"/>
                </a:solidFill>
                <a:latin typeface="Microsoft YaHei Light" panose="020B0502040204020203" pitchFamily="34" charset="-122"/>
                <a:ea typeface="Microsoft YaHei Light" panose="020B0502040204020203" pitchFamily="34" charset="-122"/>
              </a:defRPr>
            </a:lvl1pPr>
          </a:lstStyle>
          <a:p>
            <a:r>
              <a:rPr kumimoji="1" lang="en-US" altLang="zh-CN" dirty="0"/>
              <a:t>Thanks.</a:t>
            </a:r>
            <a:endParaRPr kumimoji="1" lang="zh-CN" altLang="en-US" dirty="0"/>
          </a:p>
        </p:txBody>
      </p:sp>
      <p:sp>
        <p:nvSpPr>
          <p:cNvPr id="11" name="标题 11">
            <a:extLst>
              <a:ext uri="{FF2B5EF4-FFF2-40B4-BE49-F238E27FC236}">
                <a16:creationId xmlns:a16="http://schemas.microsoft.com/office/drawing/2014/main" id="{8D99D6D9-2536-3540-9138-07C559AD8447}"/>
              </a:ext>
            </a:extLst>
          </p:cNvPr>
          <p:cNvSpPr txBox="1">
            <a:spLocks/>
          </p:cNvSpPr>
          <p:nvPr userDrawn="1"/>
        </p:nvSpPr>
        <p:spPr>
          <a:xfrm>
            <a:off x="623392" y="2564904"/>
            <a:ext cx="4534138" cy="901823"/>
          </a:xfrm>
          <a:prstGeom prst="rect">
            <a:avLst/>
          </a:prstGeom>
        </p:spPr>
        <p:txBody>
          <a:bodyPr/>
          <a:lstStyle>
            <a:lvl1pPr algn="l" defTabSz="914400" rtl="0" eaLnBrk="1" latinLnBrk="0" hangingPunct="1">
              <a:lnSpc>
                <a:spcPts val="8000"/>
              </a:lnSpc>
              <a:spcBef>
                <a:spcPct val="0"/>
              </a:spcBef>
              <a:buNone/>
              <a:defRPr sz="10000" b="0" i="0" kern="1200">
                <a:solidFill>
                  <a:srgbClr val="505050"/>
                </a:solidFill>
                <a:latin typeface="Microsoft YaHei Light" panose="020B0502040204020203" pitchFamily="34" charset="-122"/>
                <a:ea typeface="Microsoft YaHei Light" panose="020B0502040204020203" pitchFamily="34" charset="-122"/>
                <a:cs typeface="+mj-cs"/>
              </a:defRPr>
            </a:lvl1pPr>
          </a:lstStyle>
          <a:p>
            <a:r>
              <a:rPr kumimoji="1" lang="en-US" altLang="zh-CN" sz="2800" dirty="0">
                <a:solidFill>
                  <a:srgbClr val="505050"/>
                </a:solidFill>
              </a:rPr>
              <a:t>AI</a:t>
            </a:r>
            <a:r>
              <a:rPr kumimoji="1" lang="zh-CN" altLang="en-US" sz="2800" dirty="0">
                <a:solidFill>
                  <a:srgbClr val="505050"/>
                </a:solidFill>
              </a:rPr>
              <a:t> </a:t>
            </a:r>
            <a:r>
              <a:rPr kumimoji="1" lang="en-US" altLang="zh-CN" sz="2800" dirty="0">
                <a:solidFill>
                  <a:srgbClr val="505050"/>
                </a:solidFill>
              </a:rPr>
              <a:t>for</a:t>
            </a:r>
            <a:r>
              <a:rPr kumimoji="1" lang="zh-CN" altLang="en-US" sz="2800" dirty="0">
                <a:solidFill>
                  <a:srgbClr val="505050"/>
                </a:solidFill>
              </a:rPr>
              <a:t> </a:t>
            </a:r>
            <a:r>
              <a:rPr kumimoji="1" lang="en-US" altLang="zh-CN" sz="2800" dirty="0">
                <a:solidFill>
                  <a:srgbClr val="505050"/>
                </a:solidFill>
              </a:rPr>
              <a:t>everyone.</a:t>
            </a:r>
            <a:endParaRPr kumimoji="1" lang="zh-CN" altLang="en-US" sz="2800" dirty="0">
              <a:solidFill>
                <a:srgbClr val="505050"/>
              </a:solidFill>
            </a:endParaRPr>
          </a:p>
        </p:txBody>
      </p:sp>
      <p:sp>
        <p:nvSpPr>
          <p:cNvPr id="12" name="标题 11">
            <a:extLst>
              <a:ext uri="{FF2B5EF4-FFF2-40B4-BE49-F238E27FC236}">
                <a16:creationId xmlns:a16="http://schemas.microsoft.com/office/drawing/2014/main" id="{EC2DD48A-85E6-F744-898A-C7F421577CEA}"/>
              </a:ext>
            </a:extLst>
          </p:cNvPr>
          <p:cNvSpPr txBox="1">
            <a:spLocks/>
          </p:cNvSpPr>
          <p:nvPr userDrawn="1"/>
        </p:nvSpPr>
        <p:spPr>
          <a:xfrm>
            <a:off x="8760296" y="624670"/>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6" name="图片 8">
            <a:extLst>
              <a:ext uri="{FF2B5EF4-FFF2-40B4-BE49-F238E27FC236}">
                <a16:creationId xmlns:a16="http://schemas.microsoft.com/office/drawing/2014/main" id="{9E4951C9-7D3E-7142-B1E3-678126F67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12424" y="4767011"/>
            <a:ext cx="1708118" cy="2416644"/>
          </a:xfrm>
          <a:prstGeom prst="rect">
            <a:avLst/>
          </a:prstGeom>
        </p:spPr>
      </p:pic>
      <p:sp>
        <p:nvSpPr>
          <p:cNvPr id="7" name="标题 11">
            <a:extLst>
              <a:ext uri="{FF2B5EF4-FFF2-40B4-BE49-F238E27FC236}">
                <a16:creationId xmlns:a16="http://schemas.microsoft.com/office/drawing/2014/main" id="{B892F1B4-F0B5-7E47-953A-795CB1743E46}"/>
              </a:ext>
            </a:extLst>
          </p:cNvPr>
          <p:cNvSpPr txBox="1">
            <a:spLocks/>
          </p:cNvSpPr>
          <p:nvPr userDrawn="1"/>
        </p:nvSpPr>
        <p:spPr>
          <a:xfrm>
            <a:off x="623392" y="5546310"/>
            <a:ext cx="1924142" cy="994591"/>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北京总部</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北京市海淀区上地东路</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35</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号颐泉汇</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C</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座写字楼</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303</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室</a:t>
            </a: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2" name="矩形 1">
            <a:extLst>
              <a:ext uri="{FF2B5EF4-FFF2-40B4-BE49-F238E27FC236}">
                <a16:creationId xmlns:a16="http://schemas.microsoft.com/office/drawing/2014/main" id="{38087CBA-57A5-E449-AE77-CB211FBACBF0}"/>
              </a:ext>
            </a:extLst>
          </p:cNvPr>
          <p:cNvSpPr/>
          <p:nvPr userDrawn="1"/>
        </p:nvSpPr>
        <p:spPr>
          <a:xfrm>
            <a:off x="3359696" y="5546310"/>
            <a:ext cx="2016224" cy="1036566"/>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上海总部</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上海市浦东新区浦东南路</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855</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号世界广场</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27</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楼</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CD</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座</a:t>
            </a: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endParaRPr>
          </a:p>
        </p:txBody>
      </p:sp>
      <p:sp>
        <p:nvSpPr>
          <p:cNvPr id="3" name="矩形 2">
            <a:extLst>
              <a:ext uri="{FF2B5EF4-FFF2-40B4-BE49-F238E27FC236}">
                <a16:creationId xmlns:a16="http://schemas.microsoft.com/office/drawing/2014/main" id="{BFF144E3-7042-AB41-9D4A-F677571B0368}"/>
              </a:ext>
            </a:extLst>
          </p:cNvPr>
          <p:cNvSpPr/>
          <p:nvPr userDrawn="1"/>
        </p:nvSpPr>
        <p:spPr>
          <a:xfrm>
            <a:off x="6096000" y="5551571"/>
            <a:ext cx="2088232" cy="652615"/>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深圳总部</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深圳市南山区粤海街道高新南九道深圳湾科技生态园二区</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6</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栋</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502A</a:t>
            </a:r>
          </a:p>
        </p:txBody>
      </p:sp>
      <p:sp>
        <p:nvSpPr>
          <p:cNvPr id="10" name="标题 11">
            <a:extLst>
              <a:ext uri="{FF2B5EF4-FFF2-40B4-BE49-F238E27FC236}">
                <a16:creationId xmlns:a16="http://schemas.microsoft.com/office/drawing/2014/main" id="{97B3C214-6EC4-C041-9DF3-329BD68A6AAF}"/>
              </a:ext>
            </a:extLst>
          </p:cNvPr>
          <p:cNvSpPr txBox="1">
            <a:spLocks/>
          </p:cNvSpPr>
          <p:nvPr userDrawn="1"/>
        </p:nvSpPr>
        <p:spPr>
          <a:xfrm>
            <a:off x="623392"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商务咨询</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contact@4paradigm.com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14" name="标题 11">
            <a:extLst>
              <a:ext uri="{FF2B5EF4-FFF2-40B4-BE49-F238E27FC236}">
                <a16:creationId xmlns:a16="http://schemas.microsoft.com/office/drawing/2014/main" id="{2AE6DC7F-6E89-7844-9918-049D5E5EA8B8}"/>
              </a:ext>
            </a:extLst>
          </p:cNvPr>
          <p:cNvSpPr txBox="1">
            <a:spLocks/>
          </p:cNvSpPr>
          <p:nvPr userDrawn="1"/>
        </p:nvSpPr>
        <p:spPr>
          <a:xfrm>
            <a:off x="3352738"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rPr>
              <a:t>TEL</a:t>
            </a: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010-8278-0800</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15" name="标题 11">
            <a:extLst>
              <a:ext uri="{FF2B5EF4-FFF2-40B4-BE49-F238E27FC236}">
                <a16:creationId xmlns:a16="http://schemas.microsoft.com/office/drawing/2014/main" id="{FF765E4B-4946-5548-BF66-6F4CE692899E}"/>
              </a:ext>
            </a:extLst>
          </p:cNvPr>
          <p:cNvSpPr txBox="1">
            <a:spLocks/>
          </p:cNvSpPr>
          <p:nvPr userDrawn="1"/>
        </p:nvSpPr>
        <p:spPr>
          <a:xfrm>
            <a:off x="6082083"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媒体合作</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pr@4paradigm.com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Tree>
    <p:extLst>
      <p:ext uri="{BB962C8B-B14F-4D97-AF65-F5344CB8AC3E}">
        <p14:creationId xmlns:p14="http://schemas.microsoft.com/office/powerpoint/2010/main" val="37027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蓝绿色版">
    <p:bg>
      <p:bgPr>
        <a:solidFill>
          <a:srgbClr val="00B1AD"/>
        </a:solidFill>
        <a:effectLst/>
      </p:bgPr>
    </p:bg>
    <p:spTree>
      <p:nvGrpSpPr>
        <p:cNvPr id="1" name=""/>
        <p:cNvGrpSpPr/>
        <p:nvPr/>
      </p:nvGrpSpPr>
      <p:grpSpPr>
        <a:xfrm>
          <a:off x="0" y="0"/>
          <a:ext cx="0" cy="0"/>
          <a:chOff x="0" y="0"/>
          <a:chExt cx="0" cy="0"/>
        </a:xfrm>
      </p:grpSpPr>
      <p:sp>
        <p:nvSpPr>
          <p:cNvPr id="7" name="标题 11">
            <a:extLst>
              <a:ext uri="{FF2B5EF4-FFF2-40B4-BE49-F238E27FC236}">
                <a16:creationId xmlns:a16="http://schemas.microsoft.com/office/drawing/2014/main" id="{60CB79D7-1C95-DC40-B6C2-29A5658FC7D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br>
              <a:rPr kumimoji="1" lang="en-US" altLang="zh-CN" dirty="0"/>
            </a:br>
            <a:r>
              <a:rPr kumimoji="1" lang="en-US" altLang="zh-CN" dirty="0"/>
              <a:t>PPT</a:t>
            </a:r>
            <a:r>
              <a:rPr kumimoji="1" lang="zh-CN" altLang="en-US" dirty="0"/>
              <a:t>文档设计</a:t>
            </a:r>
            <a:br>
              <a:rPr kumimoji="1" lang="en-US" altLang="zh-CN" dirty="0"/>
            </a:br>
            <a:r>
              <a:rPr kumimoji="1" lang="zh-CN" altLang="en-US" dirty="0"/>
              <a:t>范例</a:t>
            </a:r>
          </a:p>
        </p:txBody>
      </p:sp>
      <p:sp>
        <p:nvSpPr>
          <p:cNvPr id="8" name="标题 11">
            <a:extLst>
              <a:ext uri="{FF2B5EF4-FFF2-40B4-BE49-F238E27FC236}">
                <a16:creationId xmlns:a16="http://schemas.microsoft.com/office/drawing/2014/main" id="{B8889EEA-2D3A-1A4A-A56A-AF61B4791A52}"/>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tx1"/>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chemeClr val="tx1"/>
                </a:solidFill>
                <a:latin typeface="+mn-lt"/>
                <a:ea typeface="Microsoft YaHei Light" panose="020B0502040204020203" pitchFamily="34" charset="-122"/>
              </a:rPr>
              <a:t>Copyright ©201</a:t>
            </a:r>
            <a:r>
              <a:rPr kumimoji="1" lang="en-US" altLang="zh-CN" sz="1000" b="0" i="0" dirty="0">
                <a:solidFill>
                  <a:schemeClr val="tx1"/>
                </a:solidFill>
                <a:latin typeface="+mn-lt"/>
                <a:ea typeface="Microsoft YaHei Light" panose="020B0502040204020203" pitchFamily="34" charset="-122"/>
              </a:rPr>
              <a:t>8</a:t>
            </a:r>
            <a:r>
              <a:rPr kumimoji="1" lang="en" altLang="zh-CN" sz="1000" b="0" i="0" dirty="0">
                <a:solidFill>
                  <a:schemeClr val="tx1"/>
                </a:solidFill>
                <a:latin typeface="+mn-lt"/>
                <a:ea typeface="Microsoft YaHei Light" panose="020B0502040204020203" pitchFamily="34" charset="-122"/>
              </a:rPr>
              <a:t> 4Paradigm All Rights Reserved</a:t>
            </a:r>
            <a:r>
              <a:rPr kumimoji="1" lang="en-US" altLang="zh-CN" sz="1000" b="0" i="0" dirty="0">
                <a:solidFill>
                  <a:schemeClr val="tx1"/>
                </a:solidFill>
                <a:latin typeface="+mn-lt"/>
                <a:ea typeface="Microsoft YaHei Light" panose="020B0502040204020203" pitchFamily="34" charset="-122"/>
              </a:rPr>
              <a:t>.</a:t>
            </a:r>
            <a:endParaRPr kumimoji="1" lang="en" altLang="zh-CN" sz="1000" b="0" i="0" dirty="0">
              <a:solidFill>
                <a:schemeClr val="tx1"/>
              </a:solidFill>
              <a:latin typeface="+mn-lt"/>
              <a:ea typeface="Microsoft YaHei Light" panose="020B0502040204020203" pitchFamily="34" charset="-122"/>
            </a:endParaRPr>
          </a:p>
          <a:p>
            <a:pPr>
              <a:lnSpc>
                <a:spcPts val="1500"/>
              </a:lnSpc>
            </a:pPr>
            <a:endParaRPr kumimoji="1" lang="zh-CN" altLang="en-US" sz="1000" b="0" i="0" dirty="0">
              <a:solidFill>
                <a:schemeClr val="tx1"/>
              </a:solidFill>
              <a:latin typeface="+mn-lt"/>
              <a:ea typeface="Microsoft YaHei Light" panose="020B0502040204020203" pitchFamily="34" charset="-122"/>
            </a:endParaRPr>
          </a:p>
        </p:txBody>
      </p:sp>
      <p:pic>
        <p:nvPicPr>
          <p:cNvPr id="9" name="图片 8">
            <a:extLst>
              <a:ext uri="{FF2B5EF4-FFF2-40B4-BE49-F238E27FC236}">
                <a16:creationId xmlns:a16="http://schemas.microsoft.com/office/drawing/2014/main" id="{C22022A6-EA9A-7E4C-85B9-988DE72E6C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12424" y="4767011"/>
            <a:ext cx="1708118" cy="2416644"/>
          </a:xfrm>
          <a:prstGeom prst="rect">
            <a:avLst/>
          </a:prstGeom>
        </p:spPr>
      </p:pic>
      <p:sp>
        <p:nvSpPr>
          <p:cNvPr id="10" name="内容占位符 24">
            <a:extLst>
              <a:ext uri="{FF2B5EF4-FFF2-40B4-BE49-F238E27FC236}">
                <a16:creationId xmlns:a16="http://schemas.microsoft.com/office/drawing/2014/main" id="{7F20BA9F-DF16-7A4C-979F-998D7675060E}"/>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11" name="文本占位符 28">
            <a:extLst>
              <a:ext uri="{FF2B5EF4-FFF2-40B4-BE49-F238E27FC236}">
                <a16:creationId xmlns:a16="http://schemas.microsoft.com/office/drawing/2014/main" id="{07454351-1A1D-F644-B4D8-65DB3EAAC182}"/>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chemeClr val="tx1"/>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20129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蓝绿色线条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1">
            <a:extLst>
              <a:ext uri="{FF2B5EF4-FFF2-40B4-BE49-F238E27FC236}">
                <a16:creationId xmlns:a16="http://schemas.microsoft.com/office/drawing/2014/main" id="{60CB79D7-1C95-DC40-B6C2-29A5658FC7D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br>
              <a:rPr kumimoji="1" lang="en-US" altLang="zh-CN" dirty="0"/>
            </a:br>
            <a:r>
              <a:rPr kumimoji="1" lang="en-US" altLang="zh-CN" dirty="0"/>
              <a:t>PPT</a:t>
            </a:r>
            <a:r>
              <a:rPr kumimoji="1" lang="zh-CN" altLang="en-US" dirty="0"/>
              <a:t>文档设计</a:t>
            </a:r>
            <a:br>
              <a:rPr kumimoji="1" lang="en-US" altLang="zh-CN" dirty="0"/>
            </a:br>
            <a:r>
              <a:rPr kumimoji="1" lang="zh-CN" altLang="en-US" dirty="0"/>
              <a:t>范例</a:t>
            </a:r>
          </a:p>
        </p:txBody>
      </p:sp>
      <p:sp>
        <p:nvSpPr>
          <p:cNvPr id="8" name="标题 11">
            <a:extLst>
              <a:ext uri="{FF2B5EF4-FFF2-40B4-BE49-F238E27FC236}">
                <a16:creationId xmlns:a16="http://schemas.microsoft.com/office/drawing/2014/main" id="{B8889EEA-2D3A-1A4A-A56A-AF61B4791A52}"/>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tx1"/>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chemeClr val="tx1"/>
                </a:solidFill>
                <a:latin typeface="+mn-lt"/>
                <a:ea typeface="Microsoft YaHei Light" panose="020B0502040204020203" pitchFamily="34" charset="-122"/>
              </a:rPr>
              <a:t>Copyright ©201</a:t>
            </a:r>
            <a:r>
              <a:rPr kumimoji="1" lang="en-US" altLang="zh-CN" sz="1000" b="0" i="0" dirty="0">
                <a:solidFill>
                  <a:schemeClr val="tx1"/>
                </a:solidFill>
                <a:latin typeface="+mn-lt"/>
                <a:ea typeface="Microsoft YaHei Light" panose="020B0502040204020203" pitchFamily="34" charset="-122"/>
              </a:rPr>
              <a:t>8</a:t>
            </a:r>
            <a:r>
              <a:rPr kumimoji="1" lang="en" altLang="zh-CN" sz="1000" b="0" i="0" dirty="0">
                <a:solidFill>
                  <a:schemeClr val="tx1"/>
                </a:solidFill>
                <a:latin typeface="+mn-lt"/>
                <a:ea typeface="Microsoft YaHei Light" panose="020B0502040204020203" pitchFamily="34" charset="-122"/>
              </a:rPr>
              <a:t> 4Paradigm All Rights Reserved</a:t>
            </a:r>
            <a:r>
              <a:rPr kumimoji="1" lang="en-US" altLang="zh-CN" sz="1000" b="0" i="0" dirty="0">
                <a:solidFill>
                  <a:schemeClr val="tx1"/>
                </a:solidFill>
                <a:latin typeface="+mn-lt"/>
                <a:ea typeface="Microsoft YaHei Light" panose="020B0502040204020203" pitchFamily="34" charset="-122"/>
              </a:rPr>
              <a:t>.</a:t>
            </a:r>
            <a:endParaRPr kumimoji="1" lang="en" altLang="zh-CN" sz="1000" b="0" i="0" dirty="0">
              <a:solidFill>
                <a:schemeClr val="tx1"/>
              </a:solidFill>
              <a:latin typeface="+mn-lt"/>
              <a:ea typeface="Microsoft YaHei Light" panose="020B0502040204020203" pitchFamily="34" charset="-122"/>
            </a:endParaRPr>
          </a:p>
          <a:p>
            <a:pPr>
              <a:lnSpc>
                <a:spcPts val="1500"/>
              </a:lnSpc>
            </a:pPr>
            <a:endParaRPr kumimoji="1" lang="zh-CN" altLang="en-US" sz="1000" b="0" i="0" dirty="0">
              <a:solidFill>
                <a:schemeClr val="tx1"/>
              </a:solidFill>
              <a:latin typeface="+mn-lt"/>
              <a:ea typeface="Microsoft YaHei Light" panose="020B0502040204020203" pitchFamily="34" charset="-122"/>
            </a:endParaRPr>
          </a:p>
        </p:txBody>
      </p:sp>
      <p:pic>
        <p:nvPicPr>
          <p:cNvPr id="9" name="图片 8">
            <a:extLst>
              <a:ext uri="{FF2B5EF4-FFF2-40B4-BE49-F238E27FC236}">
                <a16:creationId xmlns:a16="http://schemas.microsoft.com/office/drawing/2014/main" id="{C22022A6-EA9A-7E4C-85B9-988DE72E6C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12424" y="4767011"/>
            <a:ext cx="1708118" cy="2416644"/>
          </a:xfrm>
          <a:prstGeom prst="rect">
            <a:avLst/>
          </a:prstGeom>
        </p:spPr>
      </p:pic>
      <p:sp>
        <p:nvSpPr>
          <p:cNvPr id="10" name="内容占位符 24">
            <a:extLst>
              <a:ext uri="{FF2B5EF4-FFF2-40B4-BE49-F238E27FC236}">
                <a16:creationId xmlns:a16="http://schemas.microsoft.com/office/drawing/2014/main" id="{7F20BA9F-DF16-7A4C-979F-998D7675060E}"/>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11" name="文本占位符 28">
            <a:extLst>
              <a:ext uri="{FF2B5EF4-FFF2-40B4-BE49-F238E27FC236}">
                <a16:creationId xmlns:a16="http://schemas.microsoft.com/office/drawing/2014/main" id="{07454351-1A1D-F644-B4D8-65DB3EAAC182}"/>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chemeClr val="tx1"/>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31149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深灰色版">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标题 11">
            <a:extLst>
              <a:ext uri="{FF2B5EF4-FFF2-40B4-BE49-F238E27FC236}">
                <a16:creationId xmlns:a16="http://schemas.microsoft.com/office/drawing/2014/main" id="{60CB79D7-1C95-DC40-B6C2-29A5658FC7D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br>
              <a:rPr kumimoji="1" lang="en-US" altLang="zh-CN" dirty="0"/>
            </a:br>
            <a:r>
              <a:rPr kumimoji="1" lang="en-US" altLang="zh-CN" dirty="0"/>
              <a:t>PPT</a:t>
            </a:r>
            <a:r>
              <a:rPr kumimoji="1" lang="zh-CN" altLang="en-US" dirty="0"/>
              <a:t>文档设计</a:t>
            </a:r>
            <a:br>
              <a:rPr kumimoji="1" lang="en-US" altLang="zh-CN" dirty="0"/>
            </a:br>
            <a:r>
              <a:rPr kumimoji="1" lang="zh-CN" altLang="en-US" dirty="0"/>
              <a:t>范例</a:t>
            </a:r>
          </a:p>
        </p:txBody>
      </p:sp>
      <p:sp>
        <p:nvSpPr>
          <p:cNvPr id="8" name="标题 11">
            <a:extLst>
              <a:ext uri="{FF2B5EF4-FFF2-40B4-BE49-F238E27FC236}">
                <a16:creationId xmlns:a16="http://schemas.microsoft.com/office/drawing/2014/main" id="{B8889EEA-2D3A-1A4A-A56A-AF61B4791A52}"/>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pic>
        <p:nvPicPr>
          <p:cNvPr id="9" name="图片 8">
            <a:extLst>
              <a:ext uri="{FF2B5EF4-FFF2-40B4-BE49-F238E27FC236}">
                <a16:creationId xmlns:a16="http://schemas.microsoft.com/office/drawing/2014/main" id="{C22022A6-EA9A-7E4C-85B9-988DE72E6C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12424" y="4767011"/>
            <a:ext cx="1708118" cy="2416644"/>
          </a:xfrm>
          <a:prstGeom prst="rect">
            <a:avLst/>
          </a:prstGeom>
        </p:spPr>
      </p:pic>
      <p:sp>
        <p:nvSpPr>
          <p:cNvPr id="10" name="内容占位符 24">
            <a:extLst>
              <a:ext uri="{FF2B5EF4-FFF2-40B4-BE49-F238E27FC236}">
                <a16:creationId xmlns:a16="http://schemas.microsoft.com/office/drawing/2014/main" id="{7F20BA9F-DF16-7A4C-979F-998D7675060E}"/>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11" name="文本占位符 28">
            <a:extLst>
              <a:ext uri="{FF2B5EF4-FFF2-40B4-BE49-F238E27FC236}">
                <a16:creationId xmlns:a16="http://schemas.microsoft.com/office/drawing/2014/main" id="{07454351-1A1D-F644-B4D8-65DB3EAAC182}"/>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rgbClr val="00B1AD"/>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2874237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深灰色线条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1">
            <a:extLst>
              <a:ext uri="{FF2B5EF4-FFF2-40B4-BE49-F238E27FC236}">
                <a16:creationId xmlns:a16="http://schemas.microsoft.com/office/drawing/2014/main" id="{60CB79D7-1C95-DC40-B6C2-29A5658FC7D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br>
              <a:rPr kumimoji="1" lang="en-US" altLang="zh-CN" dirty="0"/>
            </a:br>
            <a:r>
              <a:rPr kumimoji="1" lang="en-US" altLang="zh-CN" dirty="0"/>
              <a:t>PPT</a:t>
            </a:r>
            <a:r>
              <a:rPr kumimoji="1" lang="zh-CN" altLang="en-US" dirty="0"/>
              <a:t>文档设计</a:t>
            </a:r>
            <a:br>
              <a:rPr kumimoji="1" lang="en-US" altLang="zh-CN" dirty="0"/>
            </a:br>
            <a:r>
              <a:rPr kumimoji="1" lang="zh-CN" altLang="en-US" dirty="0"/>
              <a:t>范例</a:t>
            </a:r>
          </a:p>
        </p:txBody>
      </p:sp>
      <p:sp>
        <p:nvSpPr>
          <p:cNvPr id="8" name="标题 11">
            <a:extLst>
              <a:ext uri="{FF2B5EF4-FFF2-40B4-BE49-F238E27FC236}">
                <a16:creationId xmlns:a16="http://schemas.microsoft.com/office/drawing/2014/main" id="{B8889EEA-2D3A-1A4A-A56A-AF61B4791A52}"/>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pic>
        <p:nvPicPr>
          <p:cNvPr id="9" name="图片 8">
            <a:extLst>
              <a:ext uri="{FF2B5EF4-FFF2-40B4-BE49-F238E27FC236}">
                <a16:creationId xmlns:a16="http://schemas.microsoft.com/office/drawing/2014/main" id="{C22022A6-EA9A-7E4C-85B9-988DE72E6C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12424" y="4767011"/>
            <a:ext cx="1708118" cy="2416644"/>
          </a:xfrm>
          <a:prstGeom prst="rect">
            <a:avLst/>
          </a:prstGeom>
        </p:spPr>
      </p:pic>
      <p:sp>
        <p:nvSpPr>
          <p:cNvPr id="10" name="内容占位符 24">
            <a:extLst>
              <a:ext uri="{FF2B5EF4-FFF2-40B4-BE49-F238E27FC236}">
                <a16:creationId xmlns:a16="http://schemas.microsoft.com/office/drawing/2014/main" id="{7F20BA9F-DF16-7A4C-979F-998D7675060E}"/>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11" name="文本占位符 28">
            <a:extLst>
              <a:ext uri="{FF2B5EF4-FFF2-40B4-BE49-F238E27FC236}">
                <a16:creationId xmlns:a16="http://schemas.microsoft.com/office/drawing/2014/main" id="{07454351-1A1D-F644-B4D8-65DB3EAAC182}"/>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rgbClr val="00B1AD"/>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1034515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隔页白色版">
    <p:bg>
      <p:bgPr>
        <a:solidFill>
          <a:schemeClr val="bg1"/>
        </a:solidFill>
        <a:effectLst/>
      </p:bgPr>
    </p:bg>
    <p:spTree>
      <p:nvGrpSpPr>
        <p:cNvPr id="1" name=""/>
        <p:cNvGrpSpPr/>
        <p:nvPr/>
      </p:nvGrpSpPr>
      <p:grpSpPr>
        <a:xfrm>
          <a:off x="0" y="0"/>
          <a:ext cx="0" cy="0"/>
          <a:chOff x="0" y="0"/>
          <a:chExt cx="0" cy="0"/>
        </a:xfrm>
      </p:grpSpPr>
      <p:sp>
        <p:nvSpPr>
          <p:cNvPr id="10" name="标题 11">
            <a:extLst>
              <a:ext uri="{FF2B5EF4-FFF2-40B4-BE49-F238E27FC236}">
                <a16:creationId xmlns:a16="http://schemas.microsoft.com/office/drawing/2014/main" id="{79DDC946-941E-A94B-AD07-4EE5290EDA7D}"/>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sp>
        <p:nvSpPr>
          <p:cNvPr id="11" name="内容占位符 24">
            <a:extLst>
              <a:ext uri="{FF2B5EF4-FFF2-40B4-BE49-F238E27FC236}">
                <a16:creationId xmlns:a16="http://schemas.microsoft.com/office/drawing/2014/main" id="{866EE881-0396-FC4A-816D-9E1E8743133F}"/>
              </a:ext>
            </a:extLst>
          </p:cNvPr>
          <p:cNvSpPr>
            <a:spLocks noGrp="1"/>
          </p:cNvSpPr>
          <p:nvPr>
            <p:ph sz="quarter" idx="10" hasCustomPrompt="1"/>
          </p:nvPr>
        </p:nvSpPr>
        <p:spPr>
          <a:xfrm>
            <a:off x="623392" y="1484784"/>
            <a:ext cx="4680520" cy="648071"/>
          </a:xfrm>
          <a:prstGeom prst="rect">
            <a:avLst/>
          </a:prstGeom>
        </p:spPr>
        <p:txBody>
          <a:bodyPr/>
          <a:lstStyle>
            <a:lvl1pPr marL="0" indent="0">
              <a:buNone/>
              <a:defRPr sz="40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分隔页标题</a:t>
            </a:r>
          </a:p>
        </p:txBody>
      </p:sp>
      <p:sp>
        <p:nvSpPr>
          <p:cNvPr id="15" name="内容占位符 24">
            <a:extLst>
              <a:ext uri="{FF2B5EF4-FFF2-40B4-BE49-F238E27FC236}">
                <a16:creationId xmlns:a16="http://schemas.microsoft.com/office/drawing/2014/main" id="{EB45F6BF-15E2-344E-AFFB-17066EC52ABC}"/>
              </a:ext>
            </a:extLst>
          </p:cNvPr>
          <p:cNvSpPr>
            <a:spLocks noGrp="1"/>
          </p:cNvSpPr>
          <p:nvPr>
            <p:ph sz="quarter" idx="11" hasCustomPrompt="1"/>
          </p:nvPr>
        </p:nvSpPr>
        <p:spPr>
          <a:xfrm>
            <a:off x="623392" y="2302916"/>
            <a:ext cx="4680520" cy="1944216"/>
          </a:xfrm>
          <a:prstGeom prst="rect">
            <a:avLst/>
          </a:prstGeom>
        </p:spPr>
        <p:txBody>
          <a:bodyPr/>
          <a:lstStyle>
            <a:lvl1pPr marL="0" indent="0">
              <a:buNone/>
              <a:defRPr sz="2000" b="0" i="0">
                <a:solidFill>
                  <a:srgbClr val="00B1AD"/>
                </a:solidFill>
                <a:latin typeface="Microsoft YaHei Light" panose="020B0502040204020203" pitchFamily="34" charset="-122"/>
                <a:ea typeface="Microsoft YaHei Light" panose="020B0502040204020203" pitchFamily="34" charset="-122"/>
              </a:defRPr>
            </a:lvl1pPr>
          </a:lstStyle>
          <a:p>
            <a:r>
              <a:rPr kumimoji="1" lang="zh-CN" altLang="en-US" dirty="0"/>
              <a:t>分隔页小标题</a:t>
            </a:r>
          </a:p>
        </p:txBody>
      </p:sp>
      <p:sp>
        <p:nvSpPr>
          <p:cNvPr id="16" name="Slide Number Placeholder 5">
            <a:extLst>
              <a:ext uri="{FF2B5EF4-FFF2-40B4-BE49-F238E27FC236}">
                <a16:creationId xmlns:a16="http://schemas.microsoft.com/office/drawing/2014/main" id="{CDB711BD-9457-5F45-893C-B3589808A721}"/>
              </a:ext>
            </a:extLst>
          </p:cNvPr>
          <p:cNvSpPr>
            <a:spLocks noGrp="1"/>
          </p:cNvSpPr>
          <p:nvPr>
            <p:ph type="sldNum" sz="quarter" idx="4"/>
          </p:nvPr>
        </p:nvSpPr>
        <p:spPr>
          <a:xfrm>
            <a:off x="11208568" y="6223974"/>
            <a:ext cx="438912" cy="155448"/>
          </a:xfrm>
          <a:prstGeom prst="rect">
            <a:avLst/>
          </a:prstGeom>
        </p:spPr>
        <p:txBody>
          <a:bodyPr vert="horz" lIns="0" tIns="0" rIns="0" bIns="0" rtlCol="0" anchor="ctr"/>
          <a:lstStyle>
            <a:lvl1pPr algn="ct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6160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分隔页深灰色">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标题 11">
            <a:extLst>
              <a:ext uri="{FF2B5EF4-FFF2-40B4-BE49-F238E27FC236}">
                <a16:creationId xmlns:a16="http://schemas.microsoft.com/office/drawing/2014/main" id="{79DDC946-941E-A94B-AD07-4EE5290EDA7D}"/>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sp>
        <p:nvSpPr>
          <p:cNvPr id="11" name="内容占位符 24">
            <a:extLst>
              <a:ext uri="{FF2B5EF4-FFF2-40B4-BE49-F238E27FC236}">
                <a16:creationId xmlns:a16="http://schemas.microsoft.com/office/drawing/2014/main" id="{866EE881-0396-FC4A-816D-9E1E8743133F}"/>
              </a:ext>
            </a:extLst>
          </p:cNvPr>
          <p:cNvSpPr>
            <a:spLocks noGrp="1"/>
          </p:cNvSpPr>
          <p:nvPr>
            <p:ph sz="quarter" idx="10" hasCustomPrompt="1"/>
          </p:nvPr>
        </p:nvSpPr>
        <p:spPr>
          <a:xfrm>
            <a:off x="623392" y="1484784"/>
            <a:ext cx="4680520" cy="648071"/>
          </a:xfrm>
          <a:prstGeom prst="rect">
            <a:avLst/>
          </a:prstGeom>
        </p:spPr>
        <p:txBody>
          <a:bodyPr/>
          <a:lstStyle>
            <a:lvl1pPr marL="0" indent="0">
              <a:buNone/>
              <a:defRPr sz="4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分隔页标题</a:t>
            </a:r>
          </a:p>
        </p:txBody>
      </p:sp>
      <p:sp>
        <p:nvSpPr>
          <p:cNvPr id="15" name="内容占位符 24">
            <a:extLst>
              <a:ext uri="{FF2B5EF4-FFF2-40B4-BE49-F238E27FC236}">
                <a16:creationId xmlns:a16="http://schemas.microsoft.com/office/drawing/2014/main" id="{EB45F6BF-15E2-344E-AFFB-17066EC52ABC}"/>
              </a:ext>
            </a:extLst>
          </p:cNvPr>
          <p:cNvSpPr>
            <a:spLocks noGrp="1"/>
          </p:cNvSpPr>
          <p:nvPr>
            <p:ph sz="quarter" idx="11" hasCustomPrompt="1"/>
          </p:nvPr>
        </p:nvSpPr>
        <p:spPr>
          <a:xfrm>
            <a:off x="623392" y="2302916"/>
            <a:ext cx="4680520" cy="1944216"/>
          </a:xfrm>
          <a:prstGeom prst="rect">
            <a:avLst/>
          </a:prstGeom>
        </p:spPr>
        <p:txBody>
          <a:bodyPr/>
          <a:lstStyle>
            <a:lvl1pPr marL="0" indent="0">
              <a:buNone/>
              <a:defRPr sz="2000" b="0" i="0">
                <a:solidFill>
                  <a:srgbClr val="00B1AD"/>
                </a:solidFill>
                <a:latin typeface="Microsoft YaHei Light" panose="020B0502040204020203" pitchFamily="34" charset="-122"/>
                <a:ea typeface="Microsoft YaHei Light" panose="020B0502040204020203" pitchFamily="34" charset="-122"/>
              </a:defRPr>
            </a:lvl1pPr>
          </a:lstStyle>
          <a:p>
            <a:r>
              <a:rPr kumimoji="1" lang="zh-CN" altLang="en-US" dirty="0"/>
              <a:t>分隔页小标题</a:t>
            </a:r>
          </a:p>
        </p:txBody>
      </p:sp>
      <p:sp>
        <p:nvSpPr>
          <p:cNvPr id="16" name="Slide Number Placeholder 5">
            <a:extLst>
              <a:ext uri="{FF2B5EF4-FFF2-40B4-BE49-F238E27FC236}">
                <a16:creationId xmlns:a16="http://schemas.microsoft.com/office/drawing/2014/main" id="{CDB711BD-9457-5F45-893C-B3589808A721}"/>
              </a:ext>
            </a:extLst>
          </p:cNvPr>
          <p:cNvSpPr>
            <a:spLocks noGrp="1"/>
          </p:cNvSpPr>
          <p:nvPr>
            <p:ph type="sldNum" sz="quarter" idx="4"/>
          </p:nvPr>
        </p:nvSpPr>
        <p:spPr>
          <a:xfrm>
            <a:off x="11208568" y="6223974"/>
            <a:ext cx="438912" cy="155448"/>
          </a:xfrm>
          <a:prstGeom prst="rect">
            <a:avLst/>
          </a:prstGeom>
        </p:spPr>
        <p:txBody>
          <a:bodyPr vert="horz" lIns="0" tIns="0" rIns="0" bIns="0" rtlCol="0" anchor="ctr"/>
          <a:lstStyle>
            <a:lvl1pPr algn="ctr">
              <a:defRPr sz="1000" b="0" i="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78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分隔页蓝绿色版">
    <p:bg>
      <p:bgPr>
        <a:solidFill>
          <a:srgbClr val="00B1AD"/>
        </a:solidFill>
        <a:effectLst/>
      </p:bgPr>
    </p:bg>
    <p:spTree>
      <p:nvGrpSpPr>
        <p:cNvPr id="1" name=""/>
        <p:cNvGrpSpPr/>
        <p:nvPr/>
      </p:nvGrpSpPr>
      <p:grpSpPr>
        <a:xfrm>
          <a:off x="0" y="0"/>
          <a:ext cx="0" cy="0"/>
          <a:chOff x="0" y="0"/>
          <a:chExt cx="0" cy="0"/>
        </a:xfrm>
      </p:grpSpPr>
      <p:sp>
        <p:nvSpPr>
          <p:cNvPr id="10" name="标题 11">
            <a:extLst>
              <a:ext uri="{FF2B5EF4-FFF2-40B4-BE49-F238E27FC236}">
                <a16:creationId xmlns:a16="http://schemas.microsoft.com/office/drawing/2014/main" id="{79DDC946-941E-A94B-AD07-4EE5290EDA7D}"/>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tx1"/>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chemeClr val="tx1"/>
                </a:solidFill>
                <a:latin typeface="+mn-lt"/>
                <a:ea typeface="Microsoft YaHei Light" panose="020B0502040204020203" pitchFamily="34" charset="-122"/>
              </a:rPr>
              <a:t>Copyright ©201</a:t>
            </a:r>
            <a:r>
              <a:rPr kumimoji="1" lang="en-US" altLang="zh-CN" sz="1000" b="0" i="0" dirty="0">
                <a:solidFill>
                  <a:schemeClr val="tx1"/>
                </a:solidFill>
                <a:latin typeface="+mn-lt"/>
                <a:ea typeface="Microsoft YaHei Light" panose="020B0502040204020203" pitchFamily="34" charset="-122"/>
              </a:rPr>
              <a:t>8</a:t>
            </a:r>
            <a:r>
              <a:rPr kumimoji="1" lang="en" altLang="zh-CN" sz="1000" b="0" i="0" dirty="0">
                <a:solidFill>
                  <a:schemeClr val="tx1"/>
                </a:solidFill>
                <a:latin typeface="+mn-lt"/>
                <a:ea typeface="Microsoft YaHei Light" panose="020B0502040204020203" pitchFamily="34" charset="-122"/>
              </a:rPr>
              <a:t> 4Paradigm All Rights Reserved</a:t>
            </a:r>
            <a:r>
              <a:rPr kumimoji="1" lang="en-US" altLang="zh-CN" sz="1000" b="0" i="0" dirty="0">
                <a:solidFill>
                  <a:schemeClr val="tx1"/>
                </a:solidFill>
                <a:latin typeface="+mn-lt"/>
                <a:ea typeface="Microsoft YaHei Light" panose="020B0502040204020203" pitchFamily="34" charset="-122"/>
              </a:rPr>
              <a:t>.</a:t>
            </a:r>
            <a:endParaRPr kumimoji="1" lang="en" altLang="zh-CN" sz="1000" b="0" i="0" dirty="0">
              <a:solidFill>
                <a:schemeClr val="tx1"/>
              </a:solidFill>
              <a:latin typeface="+mn-lt"/>
              <a:ea typeface="Microsoft YaHei Light" panose="020B0502040204020203" pitchFamily="34" charset="-122"/>
            </a:endParaRPr>
          </a:p>
          <a:p>
            <a:pPr>
              <a:lnSpc>
                <a:spcPts val="1500"/>
              </a:lnSpc>
            </a:pPr>
            <a:endParaRPr kumimoji="1" lang="zh-CN" altLang="en-US" sz="1000" b="0" i="0" dirty="0">
              <a:solidFill>
                <a:schemeClr val="tx1"/>
              </a:solidFill>
              <a:latin typeface="+mn-lt"/>
              <a:ea typeface="Microsoft YaHei Light" panose="020B0502040204020203" pitchFamily="34" charset="-122"/>
            </a:endParaRPr>
          </a:p>
        </p:txBody>
      </p:sp>
      <p:sp>
        <p:nvSpPr>
          <p:cNvPr id="11" name="内容占位符 24">
            <a:extLst>
              <a:ext uri="{FF2B5EF4-FFF2-40B4-BE49-F238E27FC236}">
                <a16:creationId xmlns:a16="http://schemas.microsoft.com/office/drawing/2014/main" id="{866EE881-0396-FC4A-816D-9E1E8743133F}"/>
              </a:ext>
            </a:extLst>
          </p:cNvPr>
          <p:cNvSpPr>
            <a:spLocks noGrp="1"/>
          </p:cNvSpPr>
          <p:nvPr>
            <p:ph sz="quarter" idx="10" hasCustomPrompt="1"/>
          </p:nvPr>
        </p:nvSpPr>
        <p:spPr>
          <a:xfrm>
            <a:off x="623392" y="1484784"/>
            <a:ext cx="4680520" cy="648071"/>
          </a:xfrm>
          <a:prstGeom prst="rect">
            <a:avLst/>
          </a:prstGeom>
        </p:spPr>
        <p:txBody>
          <a:bodyPr/>
          <a:lstStyle>
            <a:lvl1pPr marL="0" indent="0">
              <a:buNone/>
              <a:defRPr sz="4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分隔页标题</a:t>
            </a:r>
          </a:p>
        </p:txBody>
      </p:sp>
      <p:sp>
        <p:nvSpPr>
          <p:cNvPr id="15" name="内容占位符 24">
            <a:extLst>
              <a:ext uri="{FF2B5EF4-FFF2-40B4-BE49-F238E27FC236}">
                <a16:creationId xmlns:a16="http://schemas.microsoft.com/office/drawing/2014/main" id="{EB45F6BF-15E2-344E-AFFB-17066EC52ABC}"/>
              </a:ext>
            </a:extLst>
          </p:cNvPr>
          <p:cNvSpPr>
            <a:spLocks noGrp="1"/>
          </p:cNvSpPr>
          <p:nvPr>
            <p:ph sz="quarter" idx="11" hasCustomPrompt="1"/>
          </p:nvPr>
        </p:nvSpPr>
        <p:spPr>
          <a:xfrm>
            <a:off x="623392" y="2302916"/>
            <a:ext cx="4680520" cy="1944216"/>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分隔页小标题</a:t>
            </a:r>
          </a:p>
        </p:txBody>
      </p:sp>
      <p:sp>
        <p:nvSpPr>
          <p:cNvPr id="16" name="Slide Number Placeholder 5">
            <a:extLst>
              <a:ext uri="{FF2B5EF4-FFF2-40B4-BE49-F238E27FC236}">
                <a16:creationId xmlns:a16="http://schemas.microsoft.com/office/drawing/2014/main" id="{CDB711BD-9457-5F45-893C-B3589808A721}"/>
              </a:ext>
            </a:extLst>
          </p:cNvPr>
          <p:cNvSpPr>
            <a:spLocks noGrp="1"/>
          </p:cNvSpPr>
          <p:nvPr>
            <p:ph type="sldNum" sz="quarter" idx="4"/>
          </p:nvPr>
        </p:nvSpPr>
        <p:spPr>
          <a:xfrm>
            <a:off x="11208568" y="6223974"/>
            <a:ext cx="438912" cy="155448"/>
          </a:xfrm>
          <a:prstGeom prst="rect">
            <a:avLst/>
          </a:prstGeom>
        </p:spPr>
        <p:txBody>
          <a:bodyPr vert="horz" lIns="0" tIns="0" rIns="0" bIns="0" rtlCol="0" anchor="ctr"/>
          <a:lstStyle>
            <a:lvl1pPr algn="ctr">
              <a:defRPr sz="1000" b="0" i="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4049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761641"/>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7" r:id="rId3"/>
    <p:sldLayoutId id="2147483661" r:id="rId4"/>
    <p:sldLayoutId id="2147483658" r:id="rId5"/>
    <p:sldLayoutId id="2147483660" r:id="rId6"/>
    <p:sldLayoutId id="2147483662" r:id="rId7"/>
    <p:sldLayoutId id="2147483664" r:id="rId8"/>
    <p:sldLayoutId id="2147483665" r:id="rId9"/>
    <p:sldLayoutId id="2147483663" r:id="rId10"/>
    <p:sldLayoutId id="2147483650" r:id="rId11"/>
    <p:sldLayoutId id="2147483669" r:id="rId12"/>
    <p:sldLayoutId id="2147483670" r:id="rId13"/>
    <p:sldLayoutId id="2147483666" r:id="rId14"/>
    <p:sldLayoutId id="2147483668" r:id="rId15"/>
    <p:sldLayoutId id="2147483672" r:id="rId16"/>
    <p:sldLayoutId id="2147483671" r:id="rId17"/>
    <p:sldLayoutId id="2147483667" r:id="rId18"/>
    <p:sldLayoutId id="2147483656" r:id="rId19"/>
    <p:sldLayoutId id="2147483673" r:id="rId20"/>
    <p:sldLayoutId id="2147483674"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hyperlink" Target="https://arxiv.org/pdf/1608.01471.pdf" TargetMode="Externa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rxiv.org/pdf/1603.06937.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hyperlink" Target="https://arxiv.org/abs/1611.05424"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D0F0D-A51D-C444-9ABB-086C5E3C8B1C}"/>
              </a:ext>
            </a:extLst>
          </p:cNvPr>
          <p:cNvSpPr>
            <a:spLocks noGrp="1"/>
          </p:cNvSpPr>
          <p:nvPr>
            <p:ph type="title"/>
          </p:nvPr>
        </p:nvSpPr>
        <p:spPr>
          <a:xfrm>
            <a:off x="634992" y="963110"/>
            <a:ext cx="5484861" cy="2825930"/>
          </a:xfrm>
        </p:spPr>
        <p:txBody>
          <a:bodyPr/>
          <a:lstStyle/>
          <a:p>
            <a:r>
              <a:rPr kumimoji="1" lang="en-US" altLang="zh-CN" dirty="0" err="1"/>
              <a:t>CornerNet</a:t>
            </a:r>
            <a:br>
              <a:rPr kumimoji="1" lang="en-US" altLang="zh-CN" dirty="0"/>
            </a:br>
            <a:r>
              <a:rPr kumimoji="1" lang="en-US" altLang="zh-CN" dirty="0" err="1"/>
              <a:t>CornerNet</a:t>
            </a:r>
            <a:r>
              <a:rPr kumimoji="1" lang="en-US" altLang="zh-CN" dirty="0"/>
              <a:t>-lite</a:t>
            </a:r>
            <a:br>
              <a:rPr kumimoji="1" lang="en-US" altLang="zh-CN" dirty="0"/>
            </a:br>
            <a:r>
              <a:rPr kumimoji="1" lang="en-US" altLang="zh-CN" dirty="0"/>
              <a:t>FCOS</a:t>
            </a:r>
            <a:endParaRPr kumimoji="1" lang="zh-CN" altLang="en-US" dirty="0"/>
          </a:p>
        </p:txBody>
      </p:sp>
      <p:sp>
        <p:nvSpPr>
          <p:cNvPr id="3" name="内容占位符 2">
            <a:extLst>
              <a:ext uri="{FF2B5EF4-FFF2-40B4-BE49-F238E27FC236}">
                <a16:creationId xmlns:a16="http://schemas.microsoft.com/office/drawing/2014/main" id="{9093C5CF-7F4F-324B-A8DF-8FBB22A57437}"/>
              </a:ext>
            </a:extLst>
          </p:cNvPr>
          <p:cNvSpPr>
            <a:spLocks noGrp="1"/>
          </p:cNvSpPr>
          <p:nvPr>
            <p:ph sz="quarter" idx="10"/>
          </p:nvPr>
        </p:nvSpPr>
        <p:spPr/>
        <p:txBody>
          <a:bodyPr/>
          <a:lstStyle/>
          <a:p>
            <a:r>
              <a:rPr kumimoji="1" lang="zh-CN" altLang="en-US" dirty="0"/>
              <a:t>张悦</a:t>
            </a:r>
            <a:endParaRPr kumimoji="1" lang="en-US" altLang="zh-CN" dirty="0"/>
          </a:p>
          <a:p>
            <a:r>
              <a:rPr kumimoji="1" lang="en-US" altLang="zh-CN" dirty="0"/>
              <a:t>20190517</a:t>
            </a:r>
            <a:endParaRPr kumimoji="1" lang="zh-CN" altLang="en-US" dirty="0"/>
          </a:p>
        </p:txBody>
      </p:sp>
    </p:spTree>
    <p:extLst>
      <p:ext uri="{BB962C8B-B14F-4D97-AF65-F5344CB8AC3E}">
        <p14:creationId xmlns:p14="http://schemas.microsoft.com/office/powerpoint/2010/main" val="2561624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p:pic>
        <p:nvPicPr>
          <p:cNvPr id="10" name="图片 9">
            <a:extLst>
              <a:ext uri="{FF2B5EF4-FFF2-40B4-BE49-F238E27FC236}">
                <a16:creationId xmlns:a16="http://schemas.microsoft.com/office/drawing/2014/main" id="{751AC830-406E-6C4D-B9E2-E3E45D525DD2}"/>
              </a:ext>
            </a:extLst>
          </p:cNvPr>
          <p:cNvPicPr>
            <a:picLocks noChangeAspect="1"/>
          </p:cNvPicPr>
          <p:nvPr/>
        </p:nvPicPr>
        <p:blipFill>
          <a:blip r:embed="rId2"/>
          <a:stretch>
            <a:fillRect/>
          </a:stretch>
        </p:blipFill>
        <p:spPr>
          <a:xfrm>
            <a:off x="1919536" y="1484784"/>
            <a:ext cx="8316924" cy="3148613"/>
          </a:xfrm>
          <a:prstGeom prst="rect">
            <a:avLst/>
          </a:prstGeom>
        </p:spPr>
      </p:pic>
      <p:sp>
        <p:nvSpPr>
          <p:cNvPr id="11" name="矩形 10">
            <a:extLst>
              <a:ext uri="{FF2B5EF4-FFF2-40B4-BE49-F238E27FC236}">
                <a16:creationId xmlns:a16="http://schemas.microsoft.com/office/drawing/2014/main" id="{AE708282-87AB-9544-BAF2-8602A248945B}"/>
              </a:ext>
            </a:extLst>
          </p:cNvPr>
          <p:cNvSpPr/>
          <p:nvPr/>
        </p:nvSpPr>
        <p:spPr>
          <a:xfrm>
            <a:off x="1343472" y="5013176"/>
            <a:ext cx="9713365" cy="584775"/>
          </a:xfrm>
          <a:prstGeom prst="rect">
            <a:avLst/>
          </a:prstGeom>
        </p:spPr>
        <p:txBody>
          <a:bodyPr wrap="square">
            <a:spAutoFit/>
          </a:bodyPr>
          <a:lstStyle/>
          <a:p>
            <a:r>
              <a:rPr lang="zh-CN" altLang="en-US" sz="1600" dirty="0">
                <a:latin typeface="+mj-ea"/>
                <a:ea typeface="+mj-ea"/>
              </a:rPr>
              <a:t>该结构包括corner pooling模块和预测输出模块两部分，corner pooling模块采用了类似residual block的形式，有一个skip connection，虚线框部分执行的就是corner pooling操作。</a:t>
            </a:r>
          </a:p>
        </p:txBody>
      </p:sp>
    </p:spTree>
    <p:extLst>
      <p:ext uri="{BB962C8B-B14F-4D97-AF65-F5344CB8AC3E}">
        <p14:creationId xmlns:p14="http://schemas.microsoft.com/office/powerpoint/2010/main" val="1850471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p:pic>
        <p:nvPicPr>
          <p:cNvPr id="2" name="图片 1">
            <a:extLst>
              <a:ext uri="{FF2B5EF4-FFF2-40B4-BE49-F238E27FC236}">
                <a16:creationId xmlns:a16="http://schemas.microsoft.com/office/drawing/2014/main" id="{5E020A8F-EFAF-0744-9A12-812414B66E01}"/>
              </a:ext>
            </a:extLst>
          </p:cNvPr>
          <p:cNvPicPr>
            <a:picLocks noChangeAspect="1"/>
          </p:cNvPicPr>
          <p:nvPr/>
        </p:nvPicPr>
        <p:blipFill>
          <a:blip r:embed="rId2"/>
          <a:stretch>
            <a:fillRect/>
          </a:stretch>
        </p:blipFill>
        <p:spPr>
          <a:xfrm>
            <a:off x="911424" y="3501008"/>
            <a:ext cx="9904019" cy="1512168"/>
          </a:xfrm>
          <a:prstGeom prst="rect">
            <a:avLst/>
          </a:prstGeom>
        </p:spPr>
      </p:pic>
      <p:sp>
        <p:nvSpPr>
          <p:cNvPr id="7" name="文本框 6">
            <a:extLst>
              <a:ext uri="{FF2B5EF4-FFF2-40B4-BE49-F238E27FC236}">
                <a16:creationId xmlns:a16="http://schemas.microsoft.com/office/drawing/2014/main" id="{C1EFF6FC-8854-AC43-BA19-55C93A4571D4}"/>
              </a:ext>
            </a:extLst>
          </p:cNvPr>
          <p:cNvSpPr txBox="1"/>
          <p:nvPr/>
        </p:nvSpPr>
        <p:spPr>
          <a:xfrm>
            <a:off x="4583832" y="2996952"/>
            <a:ext cx="6110445" cy="369332"/>
          </a:xfrm>
          <a:prstGeom prst="rect">
            <a:avLst/>
          </a:prstGeom>
          <a:noFill/>
        </p:spPr>
        <p:txBody>
          <a:bodyPr wrap="square" rtlCol="0">
            <a:spAutoFit/>
          </a:bodyPr>
          <a:lstStyle/>
          <a:p>
            <a:r>
              <a:rPr kumimoji="1" lang="en-US" altLang="zh-CN" dirty="0"/>
              <a:t>Performance</a:t>
            </a:r>
            <a:r>
              <a:rPr kumimoji="1" lang="zh-CN" altLang="en-US" dirty="0"/>
              <a:t>（</a:t>
            </a:r>
            <a:r>
              <a:rPr kumimoji="1" lang="en-US" altLang="zh-CN" dirty="0"/>
              <a:t>COCO</a:t>
            </a:r>
            <a:r>
              <a:rPr kumimoji="1" lang="zh-CN" altLang="en-US" dirty="0"/>
              <a:t>）</a:t>
            </a:r>
            <a:endParaRPr kumimoji="1" lang="en-US" altLang="zh-CN"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80F0B96-495F-2140-A3B6-26A3F3AE9C7A}"/>
                  </a:ext>
                </a:extLst>
              </p:cNvPr>
              <p:cNvSpPr/>
              <p:nvPr/>
            </p:nvSpPr>
            <p:spPr>
              <a:xfrm>
                <a:off x="695400" y="1448596"/>
                <a:ext cx="4247037" cy="945580"/>
              </a:xfrm>
              <a:prstGeom prst="rect">
                <a:avLst/>
              </a:prstGeom>
            </p:spPr>
            <p:txBody>
              <a:bodyPr wrap="square">
                <a:spAutoFit/>
              </a:bodyPr>
              <a:lstStyle/>
              <a:p>
                <a:r>
                  <a:rPr lang="zh-CN" altLang="en-US" dirty="0"/>
                  <a:t>训练的</a:t>
                </a:r>
                <a:r>
                  <a:rPr lang="zh-CN" altLang="en" dirty="0"/>
                  <a:t>损失</a:t>
                </a:r>
                <a:r>
                  <a:rPr lang="zh-CN" altLang="en-US" dirty="0"/>
                  <a:t>函数</a:t>
                </a:r>
                <a:endParaRPr lang="en-US" altLang="zh-CN" dirty="0"/>
              </a:p>
              <a:p>
                <a:endParaRPr lang="en" altLang="zh-CN" dirty="0"/>
              </a:p>
              <a:p>
                <a:r>
                  <a:rPr lang="en" altLang="zh-CN" dirty="0"/>
                  <a:t> </a:t>
                </a:r>
                <a14:m>
                  <m:oMath xmlns:m="http://schemas.openxmlformats.org/officeDocument/2006/math">
                    <m:r>
                      <m:rPr>
                        <m:sty m:val="p"/>
                      </m:rPr>
                      <a:rPr lang="en-US" altLang="zh-CN" b="0" i="0" dirty="0" smtClean="0">
                        <a:latin typeface="Cambria Math" panose="02040503050406030204" pitchFamily="18" charset="0"/>
                      </a:rPr>
                      <m:t>L</m:t>
                    </m:r>
                    <m:r>
                      <a:rPr lang="en-US" altLang="zh-CN" b="0" i="0" dirty="0" smtClean="0">
                        <a:latin typeface="Cambria Math" panose="02040503050406030204" pitchFamily="18" charset="0"/>
                      </a:rPr>
                      <m:t>=</m:t>
                    </m:r>
                    <m:sSub>
                      <m:sSubPr>
                        <m:ctrlPr>
                          <a:rPr lang="en"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𝑑𝑒𝑡</m:t>
                        </m:r>
                      </m:sub>
                    </m:sSub>
                    <m:r>
                      <a:rPr lang="en-US" altLang="zh-CN" b="0" i="0" dirty="0" smtClean="0">
                        <a:latin typeface="Cambria Math" panose="02040503050406030204" pitchFamily="18" charset="0"/>
                      </a:rPr>
                      <m:t>+</m:t>
                    </m:r>
                    <m:r>
                      <m:rPr>
                        <m:sty m:val="p"/>
                      </m:rPr>
                      <a:rPr lang="el-GR" altLang="zh-CN" b="0" i="1" dirty="0" smtClean="0">
                        <a:latin typeface="Cambria Math" panose="02040503050406030204" pitchFamily="18" charset="0"/>
                        <a:ea typeface="Cambria Math" panose="02040503050406030204" pitchFamily="18" charset="0"/>
                      </a:rPr>
                      <m:t>α</m:t>
                    </m:r>
                    <m:sSub>
                      <m:sSubPr>
                        <m:ctrlPr>
                          <a:rPr lang="el-GR"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𝐿</m:t>
                        </m:r>
                      </m:e>
                      <m:sub>
                        <m:r>
                          <a:rPr lang="en-US" altLang="zh-CN" b="0" i="1" dirty="0" smtClean="0">
                            <a:latin typeface="Cambria Math" panose="02040503050406030204" pitchFamily="18" charset="0"/>
                            <a:ea typeface="Cambria Math" panose="02040503050406030204" pitchFamily="18" charset="0"/>
                          </a:rPr>
                          <m:t>𝑝𝑢𝑙𝑙</m:t>
                        </m:r>
                      </m:sub>
                    </m:sSub>
                    <m:r>
                      <a:rPr lang="en-US" altLang="zh-CN" b="0" i="1" dirty="0" smtClean="0">
                        <a:latin typeface="Cambria Math" panose="02040503050406030204" pitchFamily="18" charset="0"/>
                        <a:ea typeface="Cambria Math" panose="02040503050406030204" pitchFamily="18" charset="0"/>
                      </a:rPr>
                      <m:t>+</m:t>
                    </m:r>
                    <m:r>
                      <a:rPr lang="el-GR" altLang="zh-CN" i="1" dirty="0" smtClean="0">
                        <a:latin typeface="Cambria Math" panose="02040503050406030204" pitchFamily="18" charset="0"/>
                        <a:ea typeface="Cambria Math" panose="02040503050406030204" pitchFamily="18" charset="0"/>
                      </a:rPr>
                      <m:t>𝛽</m:t>
                    </m:r>
                    <m:sSub>
                      <m:sSubPr>
                        <m:ctrlPr>
                          <a:rPr lang="el-GR"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𝐿</m:t>
                        </m:r>
                      </m:e>
                      <m:sub>
                        <m:r>
                          <a:rPr lang="en-US" altLang="zh-CN" i="1" dirty="0">
                            <a:latin typeface="Cambria Math" panose="02040503050406030204" pitchFamily="18" charset="0"/>
                            <a:ea typeface="Cambria Math" panose="02040503050406030204" pitchFamily="18" charset="0"/>
                          </a:rPr>
                          <m:t>𝑝𝑢</m:t>
                        </m:r>
                        <m:r>
                          <a:rPr lang="en-US" altLang="zh-CN" b="0" i="1" dirty="0" smtClean="0">
                            <a:latin typeface="Cambria Math" panose="02040503050406030204" pitchFamily="18" charset="0"/>
                            <a:ea typeface="Cambria Math" panose="02040503050406030204" pitchFamily="18" charset="0"/>
                          </a:rPr>
                          <m:t>𝑠h</m:t>
                        </m:r>
                      </m:sub>
                    </m:sSub>
                  </m:oMath>
                </a14:m>
                <a:r>
                  <a:rPr lang="en-US" altLang="zh-CN" dirty="0"/>
                  <a:t>+</a:t>
                </a:r>
                <a:r>
                  <a:rPr lang="el-GR" altLang="zh-CN" dirty="0">
                    <a:ea typeface="Cambria Math" panose="02040503050406030204" pitchFamily="18" charset="0"/>
                  </a:rPr>
                  <a:t> </a:t>
                </a:r>
                <a14:m>
                  <m:oMath xmlns:m="http://schemas.openxmlformats.org/officeDocument/2006/math">
                    <m:r>
                      <m:rPr>
                        <m:sty m:val="p"/>
                      </m:rPr>
                      <a:rPr lang="el-GR" altLang="zh-CN" i="1" dirty="0" smtClean="0">
                        <a:latin typeface="Cambria Math" panose="02040503050406030204" pitchFamily="18" charset="0"/>
                        <a:ea typeface="Cambria Math" panose="02040503050406030204" pitchFamily="18" charset="0"/>
                      </a:rPr>
                      <m:t>γ</m:t>
                    </m:r>
                    <m:sSub>
                      <m:sSubPr>
                        <m:ctrlPr>
                          <a:rPr lang="el-GR"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𝐿</m:t>
                        </m:r>
                      </m:e>
                      <m:sub>
                        <m:r>
                          <a:rPr lang="en-US" altLang="zh-CN" b="0" i="1" dirty="0" smtClean="0">
                            <a:latin typeface="Cambria Math" panose="02040503050406030204" pitchFamily="18" charset="0"/>
                            <a:ea typeface="Cambria Math" panose="02040503050406030204" pitchFamily="18" charset="0"/>
                          </a:rPr>
                          <m:t>𝑜𝑓𝑓</m:t>
                        </m:r>
                      </m:sub>
                    </m:sSub>
                  </m:oMath>
                </a14:m>
                <a:endParaRPr lang="en" altLang="zh-CN" dirty="0"/>
              </a:p>
            </p:txBody>
          </p:sp>
        </mc:Choice>
        <mc:Fallback xmlns="">
          <p:sp>
            <p:nvSpPr>
              <p:cNvPr id="8" name="矩形 7">
                <a:extLst>
                  <a:ext uri="{FF2B5EF4-FFF2-40B4-BE49-F238E27FC236}">
                    <a16:creationId xmlns:a16="http://schemas.microsoft.com/office/drawing/2014/main" id="{180F0B96-495F-2140-A3B6-26A3F3AE9C7A}"/>
                  </a:ext>
                </a:extLst>
              </p:cNvPr>
              <p:cNvSpPr>
                <a:spLocks noRot="1" noChangeAspect="1" noMove="1" noResize="1" noEditPoints="1" noAdjustHandles="1" noChangeArrowheads="1" noChangeShapeType="1" noTextEdit="1"/>
              </p:cNvSpPr>
              <p:nvPr/>
            </p:nvSpPr>
            <p:spPr>
              <a:xfrm>
                <a:off x="695400" y="1448596"/>
                <a:ext cx="4247037" cy="945580"/>
              </a:xfrm>
              <a:prstGeom prst="rect">
                <a:avLst/>
              </a:prstGeom>
              <a:blipFill>
                <a:blip r:embed="rId3"/>
                <a:stretch>
                  <a:fillRect l="-1194" t="-3947" b="-3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0291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3240360" cy="738664"/>
          </a:xfrm>
          <a:prstGeom prst="rect">
            <a:avLst/>
          </a:prstGeom>
          <a:noFill/>
        </p:spPr>
        <p:txBody>
          <a:bodyPr wrap="square" rtlCol="0">
            <a:spAutoFit/>
          </a:bodyPr>
          <a:lstStyle/>
          <a:p>
            <a:r>
              <a:rPr kumimoji="1" lang="en-US" altLang="zh-CN" sz="2400" dirty="0" err="1"/>
              <a:t>CornetNet</a:t>
            </a:r>
            <a:r>
              <a:rPr kumimoji="1" lang="en-US" altLang="zh-CN" sz="2400" dirty="0"/>
              <a:t>-lite</a:t>
            </a:r>
          </a:p>
          <a:p>
            <a:endParaRPr kumimoji="1" lang="zh-CN" altLang="en-US" dirty="0"/>
          </a:p>
        </p:txBody>
      </p:sp>
      <p:sp>
        <p:nvSpPr>
          <p:cNvPr id="3" name="矩形 2">
            <a:extLst>
              <a:ext uri="{FF2B5EF4-FFF2-40B4-BE49-F238E27FC236}">
                <a16:creationId xmlns:a16="http://schemas.microsoft.com/office/drawing/2014/main" id="{6BEFFE1B-1148-AC4C-8D2B-BD8BB55006A2}"/>
              </a:ext>
            </a:extLst>
          </p:cNvPr>
          <p:cNvSpPr/>
          <p:nvPr/>
        </p:nvSpPr>
        <p:spPr>
          <a:xfrm>
            <a:off x="722076" y="1772816"/>
            <a:ext cx="10441159" cy="1600438"/>
          </a:xfrm>
          <a:prstGeom prst="rect">
            <a:avLst/>
          </a:prstGeom>
        </p:spPr>
        <p:txBody>
          <a:bodyPr wrap="square">
            <a:spAutoFit/>
          </a:bodyPr>
          <a:lstStyle/>
          <a:p>
            <a:pPr algn="just"/>
            <a:r>
              <a:rPr lang="en" altLang="zh-CN" sz="1600" dirty="0" err="1">
                <a:solidFill>
                  <a:srgbClr val="2B2B2B"/>
                </a:solidFill>
                <a:latin typeface="+mj-ea"/>
                <a:ea typeface="+mj-ea"/>
              </a:rPr>
              <a:t>CornerNet</a:t>
            </a:r>
            <a:r>
              <a:rPr lang="en" altLang="zh-CN" sz="1600" dirty="0">
                <a:solidFill>
                  <a:srgbClr val="2B2B2B"/>
                </a:solidFill>
                <a:latin typeface="+mj-ea"/>
                <a:ea typeface="+mj-ea"/>
              </a:rPr>
              <a:t>-Saccade</a:t>
            </a:r>
            <a:r>
              <a:rPr lang="zh-CN" altLang="en-US" sz="1600" dirty="0">
                <a:solidFill>
                  <a:srgbClr val="2B2B2B"/>
                </a:solidFill>
                <a:latin typeface="+mj-ea"/>
                <a:ea typeface="+mj-ea"/>
              </a:rPr>
              <a:t>是在</a:t>
            </a:r>
            <a:r>
              <a:rPr lang="zh-CN" altLang="en-US" sz="1600" b="1" dirty="0">
                <a:latin typeface="+mj-ea"/>
                <a:ea typeface="+mj-ea"/>
              </a:rPr>
              <a:t>追求高准确率</a:t>
            </a:r>
            <a:r>
              <a:rPr lang="en-US" altLang="zh-CN" sz="1600" dirty="0">
                <a:solidFill>
                  <a:srgbClr val="2B2B2B"/>
                </a:solidFill>
                <a:latin typeface="+mj-ea"/>
                <a:ea typeface="+mj-ea"/>
              </a:rPr>
              <a:t>(</a:t>
            </a:r>
            <a:r>
              <a:rPr lang="en" altLang="zh-CN" sz="1600" dirty="0" err="1">
                <a:solidFill>
                  <a:srgbClr val="2B2B2B"/>
                </a:solidFill>
                <a:latin typeface="+mj-ea"/>
                <a:ea typeface="+mj-ea"/>
              </a:rPr>
              <a:t>mAP</a:t>
            </a:r>
            <a:r>
              <a:rPr lang="en" altLang="zh-CN" sz="1600" dirty="0">
                <a:solidFill>
                  <a:srgbClr val="2B2B2B"/>
                </a:solidFill>
                <a:latin typeface="+mj-ea"/>
                <a:ea typeface="+mj-ea"/>
              </a:rPr>
              <a:t>)</a:t>
            </a:r>
            <a:r>
              <a:rPr lang="zh-CN" altLang="en-US" sz="1600" dirty="0">
                <a:solidFill>
                  <a:srgbClr val="2B2B2B"/>
                </a:solidFill>
                <a:latin typeface="+mj-ea"/>
                <a:ea typeface="+mj-ea"/>
              </a:rPr>
              <a:t>的同时，尽可能提高速度</a:t>
            </a:r>
            <a:r>
              <a:rPr lang="en-US" altLang="zh-CN" sz="1600" dirty="0">
                <a:solidFill>
                  <a:srgbClr val="2B2B2B"/>
                </a:solidFill>
                <a:latin typeface="+mj-ea"/>
                <a:ea typeface="+mj-ea"/>
              </a:rPr>
              <a:t>(</a:t>
            </a:r>
            <a:r>
              <a:rPr lang="en" altLang="zh-CN" sz="1600" dirty="0">
                <a:solidFill>
                  <a:srgbClr val="2B2B2B"/>
                </a:solidFill>
                <a:latin typeface="+mj-ea"/>
                <a:ea typeface="+mj-ea"/>
              </a:rPr>
              <a:t>FPS)</a:t>
            </a:r>
            <a:r>
              <a:rPr lang="zh-CN" altLang="en" sz="1600" dirty="0">
                <a:solidFill>
                  <a:srgbClr val="2B2B2B"/>
                </a:solidFill>
                <a:latin typeface="+mj-ea"/>
                <a:ea typeface="+mj-ea"/>
              </a:rPr>
              <a:t>。</a:t>
            </a:r>
            <a:r>
              <a:rPr lang="zh-CN" altLang="en-US" sz="1600" dirty="0">
                <a:solidFill>
                  <a:srgbClr val="2B2B2B"/>
                </a:solidFill>
                <a:latin typeface="+mj-ea"/>
                <a:ea typeface="+mj-ea"/>
              </a:rPr>
              <a:t>即准确率优先，对标</a:t>
            </a:r>
            <a:r>
              <a:rPr lang="en" altLang="zh-CN" sz="1600" dirty="0" err="1">
                <a:solidFill>
                  <a:srgbClr val="2B2B2B"/>
                </a:solidFill>
                <a:latin typeface="+mj-ea"/>
                <a:ea typeface="+mj-ea"/>
              </a:rPr>
              <a:t>CornerNet</a:t>
            </a:r>
            <a:r>
              <a:rPr lang="zh-CN" altLang="en-US" sz="1600" dirty="0">
                <a:solidFill>
                  <a:srgbClr val="2B2B2B"/>
                </a:solidFill>
                <a:latin typeface="+mj-ea"/>
                <a:ea typeface="+mj-ea"/>
              </a:rPr>
              <a:t>等算法，该方法通过减少处理的像素点来加快速度。</a:t>
            </a:r>
            <a:r>
              <a:rPr lang="en" altLang="zh-CN" sz="1600" dirty="0">
                <a:latin typeface="+mj-ea"/>
                <a:ea typeface="+mj-ea"/>
              </a:rPr>
              <a:t>AP of 43.2% </a:t>
            </a:r>
            <a:r>
              <a:rPr lang="en-US" altLang="zh-CN" sz="1600" dirty="0">
                <a:latin typeface="+mj-ea"/>
                <a:ea typeface="+mj-ea"/>
              </a:rPr>
              <a:t>on</a:t>
            </a:r>
            <a:r>
              <a:rPr lang="en" altLang="zh-CN" sz="1600" dirty="0">
                <a:latin typeface="+mj-ea"/>
                <a:ea typeface="+mj-ea"/>
              </a:rPr>
              <a:t> </a:t>
            </a:r>
            <a:r>
              <a:rPr lang="en-US" altLang="zh-CN" sz="1600" dirty="0">
                <a:latin typeface="+mj-ea"/>
                <a:ea typeface="+mj-ea"/>
              </a:rPr>
              <a:t>COCO </a:t>
            </a:r>
            <a:r>
              <a:rPr lang="en" altLang="zh-CN" sz="1600" dirty="0">
                <a:latin typeface="+mj-ea"/>
                <a:ea typeface="+mj-ea"/>
              </a:rPr>
              <a:t>at 190ms per image </a:t>
            </a:r>
          </a:p>
          <a:p>
            <a:pPr algn="just"/>
            <a:endParaRPr lang="en" altLang="zh-CN" sz="1600" dirty="0">
              <a:latin typeface="+mj-ea"/>
              <a:ea typeface="+mj-ea"/>
            </a:endParaRPr>
          </a:p>
          <a:p>
            <a:pPr algn="just"/>
            <a:r>
              <a:rPr lang="en" altLang="zh-CN" sz="1600" dirty="0" err="1">
                <a:solidFill>
                  <a:srgbClr val="2B2B2B"/>
                </a:solidFill>
                <a:latin typeface="+mj-ea"/>
                <a:ea typeface="+mj-ea"/>
              </a:rPr>
              <a:t>CornerNet</a:t>
            </a:r>
            <a:r>
              <a:rPr lang="en" altLang="zh-CN" sz="1600" dirty="0">
                <a:solidFill>
                  <a:srgbClr val="2B2B2B"/>
                </a:solidFill>
                <a:latin typeface="+mj-ea"/>
                <a:ea typeface="+mj-ea"/>
              </a:rPr>
              <a:t>-Squeeze</a:t>
            </a:r>
            <a:r>
              <a:rPr lang="zh-CN" altLang="en-US" sz="1600" dirty="0">
                <a:solidFill>
                  <a:srgbClr val="2B2B2B"/>
                </a:solidFill>
                <a:latin typeface="+mj-ea"/>
                <a:ea typeface="+mj-ea"/>
              </a:rPr>
              <a:t>是</a:t>
            </a:r>
            <a:r>
              <a:rPr lang="zh-CN" altLang="en-US" sz="1600" b="1" dirty="0">
                <a:solidFill>
                  <a:srgbClr val="2B2B2B"/>
                </a:solidFill>
                <a:latin typeface="+mj-ea"/>
                <a:ea typeface="+mj-ea"/>
              </a:rPr>
              <a:t>追求高实时性</a:t>
            </a:r>
            <a:r>
              <a:rPr lang="en-US" altLang="zh-CN" sz="1600" b="1" dirty="0">
                <a:solidFill>
                  <a:srgbClr val="2B2B2B"/>
                </a:solidFill>
                <a:latin typeface="+mj-ea"/>
                <a:ea typeface="+mj-ea"/>
              </a:rPr>
              <a:t>(</a:t>
            </a:r>
            <a:r>
              <a:rPr lang="en" altLang="zh-CN" sz="1600" dirty="0">
                <a:solidFill>
                  <a:srgbClr val="2B2B2B"/>
                </a:solidFill>
                <a:latin typeface="+mj-ea"/>
                <a:ea typeface="+mj-ea"/>
              </a:rPr>
              <a:t>FPS)</a:t>
            </a:r>
            <a:r>
              <a:rPr lang="zh-CN" altLang="en-US" sz="1600" dirty="0">
                <a:solidFill>
                  <a:srgbClr val="2B2B2B"/>
                </a:solidFill>
                <a:latin typeface="+mj-ea"/>
                <a:ea typeface="+mj-ea"/>
              </a:rPr>
              <a:t>的同时，尽可能提高准确率</a:t>
            </a:r>
            <a:r>
              <a:rPr lang="en-US" altLang="zh-CN" sz="1600" dirty="0">
                <a:solidFill>
                  <a:srgbClr val="2B2B2B"/>
                </a:solidFill>
                <a:latin typeface="+mj-ea"/>
                <a:ea typeface="+mj-ea"/>
              </a:rPr>
              <a:t>(</a:t>
            </a:r>
            <a:r>
              <a:rPr lang="en" altLang="zh-CN" sz="1600" dirty="0" err="1">
                <a:solidFill>
                  <a:srgbClr val="2B2B2B"/>
                </a:solidFill>
                <a:latin typeface="+mj-ea"/>
                <a:ea typeface="+mj-ea"/>
              </a:rPr>
              <a:t>mAP</a:t>
            </a:r>
            <a:r>
              <a:rPr lang="en" altLang="zh-CN" sz="1600" dirty="0">
                <a:solidFill>
                  <a:srgbClr val="2B2B2B"/>
                </a:solidFill>
                <a:latin typeface="+mj-ea"/>
                <a:ea typeface="+mj-ea"/>
              </a:rPr>
              <a:t>)</a:t>
            </a:r>
            <a:r>
              <a:rPr lang="zh-CN" altLang="en" sz="1600" dirty="0">
                <a:solidFill>
                  <a:srgbClr val="2B2B2B"/>
                </a:solidFill>
                <a:latin typeface="+mj-ea"/>
                <a:ea typeface="+mj-ea"/>
              </a:rPr>
              <a:t>，</a:t>
            </a:r>
            <a:r>
              <a:rPr lang="zh-CN" altLang="en-US" sz="1600" dirty="0">
                <a:solidFill>
                  <a:srgbClr val="2B2B2B"/>
                </a:solidFill>
                <a:latin typeface="+mj-ea"/>
                <a:ea typeface="+mj-ea"/>
              </a:rPr>
              <a:t>即速度优先，其对标于</a:t>
            </a:r>
            <a:r>
              <a:rPr lang="en" altLang="zh-CN" sz="1600" dirty="0">
                <a:solidFill>
                  <a:srgbClr val="2B2B2B"/>
                </a:solidFill>
                <a:latin typeface="+mj-ea"/>
                <a:ea typeface="+mj-ea"/>
              </a:rPr>
              <a:t>YOLOv3</a:t>
            </a:r>
            <a:r>
              <a:rPr lang="zh-CN" altLang="en-US" sz="1600" dirty="0">
                <a:solidFill>
                  <a:srgbClr val="2B2B2B"/>
                </a:solidFill>
                <a:latin typeface="+mj-ea"/>
                <a:ea typeface="+mj-ea"/>
              </a:rPr>
              <a:t>等算法，该方法通过减少每个像素的处理过程来加快速度。</a:t>
            </a:r>
            <a:r>
              <a:rPr lang="en" altLang="zh-CN" sz="1600" dirty="0">
                <a:latin typeface="+mj-ea"/>
                <a:ea typeface="+mj-ea"/>
              </a:rPr>
              <a:t>AP of 34.4% on COCO at 30ms per image </a:t>
            </a:r>
            <a:endParaRPr lang="en-US" altLang="zh-CN" sz="1600" dirty="0">
              <a:solidFill>
                <a:srgbClr val="2B2B2B"/>
              </a:solidFill>
              <a:latin typeface="+mj-ea"/>
              <a:ea typeface="+mj-ea"/>
            </a:endParaRPr>
          </a:p>
          <a:p>
            <a:pPr algn="just"/>
            <a:endParaRPr lang="zh-CN" altLang="en-US" b="0" i="0" dirty="0">
              <a:solidFill>
                <a:srgbClr val="2B2B2B"/>
              </a:solidFill>
              <a:effectLst/>
              <a:latin typeface="simsun" panose="02010600030101010101" pitchFamily="2" charset="-122"/>
              <a:ea typeface="simsun" panose="02010600030101010101" pitchFamily="2" charset="-122"/>
            </a:endParaRPr>
          </a:p>
        </p:txBody>
      </p:sp>
      <p:sp>
        <p:nvSpPr>
          <p:cNvPr id="7" name="文本框 6">
            <a:extLst>
              <a:ext uri="{FF2B5EF4-FFF2-40B4-BE49-F238E27FC236}">
                <a16:creationId xmlns:a16="http://schemas.microsoft.com/office/drawing/2014/main" id="{A01DD536-84A1-E447-9554-BE5CE6F63442}"/>
              </a:ext>
            </a:extLst>
          </p:cNvPr>
          <p:cNvSpPr txBox="1"/>
          <p:nvPr/>
        </p:nvSpPr>
        <p:spPr>
          <a:xfrm>
            <a:off x="722076" y="3253625"/>
            <a:ext cx="10643574" cy="1354217"/>
          </a:xfrm>
          <a:prstGeom prst="rect">
            <a:avLst/>
          </a:prstGeom>
          <a:noFill/>
        </p:spPr>
        <p:txBody>
          <a:bodyPr wrap="square" rtlCol="0">
            <a:spAutoFit/>
          </a:bodyPr>
          <a:lstStyle/>
          <a:p>
            <a:r>
              <a:rPr kumimoji="1" lang="zh-CN" altLang="en-US" sz="1600" dirty="0">
                <a:latin typeface="+mj-ea"/>
                <a:ea typeface="+mj-ea"/>
              </a:rPr>
              <a:t>改进网络结构</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1</a:t>
            </a:r>
            <a:r>
              <a:rPr kumimoji="1" lang="zh-CN" altLang="en-US" sz="1600" dirty="0">
                <a:latin typeface="+mj-ea"/>
                <a:ea typeface="+mj-ea"/>
              </a:rPr>
              <a:t>）将</a:t>
            </a:r>
            <a:r>
              <a:rPr kumimoji="1" lang="en-US" altLang="zh-CN" sz="1600" dirty="0" err="1">
                <a:latin typeface="+mj-ea"/>
                <a:ea typeface="+mj-ea"/>
              </a:rPr>
              <a:t>CornerNet</a:t>
            </a:r>
            <a:r>
              <a:rPr kumimoji="1" lang="zh-CN" altLang="en-US" sz="1600" dirty="0">
                <a:latin typeface="+mj-ea"/>
                <a:ea typeface="+mj-ea"/>
              </a:rPr>
              <a:t>中</a:t>
            </a:r>
            <a:r>
              <a:rPr kumimoji="1" lang="en-US" altLang="zh-CN" sz="1600" dirty="0">
                <a:latin typeface="+mj-ea"/>
                <a:ea typeface="+mj-ea"/>
              </a:rPr>
              <a:t>hourglass</a:t>
            </a:r>
            <a:r>
              <a:rPr kumimoji="1" lang="zh-CN" altLang="en-US" sz="1600" dirty="0">
                <a:latin typeface="+mj-ea"/>
                <a:ea typeface="+mj-ea"/>
              </a:rPr>
              <a:t>的残差结构替换为</a:t>
            </a:r>
            <a:r>
              <a:rPr kumimoji="1" lang="en-US" altLang="zh-CN" sz="1600" dirty="0">
                <a:latin typeface="+mj-ea"/>
                <a:ea typeface="+mj-ea"/>
              </a:rPr>
              <a:t>fire</a:t>
            </a:r>
            <a:r>
              <a:rPr kumimoji="1" lang="zh-CN" altLang="en-US" sz="1600" dirty="0">
                <a:latin typeface="+mj-ea"/>
                <a:ea typeface="+mj-ea"/>
              </a:rPr>
              <a:t> </a:t>
            </a:r>
            <a:r>
              <a:rPr kumimoji="1" lang="en-US" altLang="zh-CN" sz="1600" dirty="0">
                <a:latin typeface="+mj-ea"/>
                <a:ea typeface="+mj-ea"/>
              </a:rPr>
              <a:t>model</a:t>
            </a:r>
            <a:r>
              <a:rPr kumimoji="1" lang="zh-CN" altLang="en-US" sz="1600" dirty="0">
                <a:latin typeface="+mj-ea"/>
                <a:ea typeface="+mj-ea"/>
              </a:rPr>
              <a:t>，同时将</a:t>
            </a:r>
            <a:r>
              <a:rPr kumimoji="1" lang="en-US" altLang="zh-CN" sz="1600" dirty="0">
                <a:latin typeface="+mj-ea"/>
                <a:ea typeface="+mj-ea"/>
              </a:rPr>
              <a:t>3</a:t>
            </a:r>
            <a:r>
              <a:rPr kumimoji="1" lang="zh-CN" altLang="en-US" sz="1600" dirty="0">
                <a:latin typeface="+mj-ea"/>
                <a:ea typeface="+mj-ea"/>
              </a:rPr>
              <a:t>*</a:t>
            </a:r>
            <a:r>
              <a:rPr kumimoji="1" lang="en-US" altLang="zh-CN" sz="1600" dirty="0">
                <a:latin typeface="+mj-ea"/>
                <a:ea typeface="+mj-ea"/>
              </a:rPr>
              <a:t>3</a:t>
            </a:r>
            <a:r>
              <a:rPr kumimoji="1" lang="zh-CN" altLang="en-US" sz="1600" dirty="0">
                <a:latin typeface="+mj-ea"/>
                <a:ea typeface="+mj-ea"/>
              </a:rPr>
              <a:t>标准卷积替换成深度可分离卷积。</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2</a:t>
            </a:r>
            <a:r>
              <a:rPr kumimoji="1" lang="zh-CN" altLang="en-US" sz="1600" dirty="0">
                <a:latin typeface="+mj-ea"/>
                <a:ea typeface="+mj-ea"/>
              </a:rPr>
              <a:t>）在</a:t>
            </a:r>
            <a:r>
              <a:rPr kumimoji="1" lang="en-US" altLang="zh-CN" sz="1600" dirty="0">
                <a:latin typeface="+mj-ea"/>
                <a:ea typeface="+mj-ea"/>
              </a:rPr>
              <a:t>hourglass</a:t>
            </a:r>
            <a:r>
              <a:rPr kumimoji="1" lang="zh-CN" altLang="en-US" sz="1600" dirty="0">
                <a:latin typeface="+mj-ea"/>
                <a:ea typeface="+mj-ea"/>
              </a:rPr>
              <a:t> </a:t>
            </a:r>
            <a:r>
              <a:rPr kumimoji="1" lang="en-US" altLang="zh-CN" sz="1600" dirty="0">
                <a:latin typeface="+mj-ea"/>
                <a:ea typeface="+mj-ea"/>
              </a:rPr>
              <a:t>modules</a:t>
            </a:r>
            <a:r>
              <a:rPr kumimoji="1" lang="zh-CN" altLang="en-US" sz="1600" dirty="0">
                <a:latin typeface="+mj-ea"/>
                <a:ea typeface="+mj-ea"/>
              </a:rPr>
              <a:t>之前增加一个下采样层，减小最大</a:t>
            </a:r>
            <a:r>
              <a:rPr kumimoji="1" lang="en-US" altLang="zh-CN" sz="1600" dirty="0">
                <a:latin typeface="+mj-ea"/>
                <a:ea typeface="+mj-ea"/>
              </a:rPr>
              <a:t>feature</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的大小。</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3</a:t>
            </a:r>
            <a:r>
              <a:rPr kumimoji="1" lang="zh-CN" altLang="en-US" sz="1600" dirty="0">
                <a:latin typeface="+mj-ea"/>
                <a:ea typeface="+mj-ea"/>
              </a:rPr>
              <a:t>）将</a:t>
            </a:r>
            <a:r>
              <a:rPr kumimoji="1" lang="en-US" altLang="zh-CN" sz="1600" dirty="0" err="1">
                <a:latin typeface="+mj-ea"/>
                <a:ea typeface="+mj-ea"/>
              </a:rPr>
              <a:t>CornerNet</a:t>
            </a:r>
            <a:r>
              <a:rPr kumimoji="1" lang="zh-CN" altLang="en-US" sz="1600" dirty="0">
                <a:latin typeface="+mj-ea"/>
                <a:ea typeface="+mj-ea"/>
              </a:rPr>
              <a:t>的预测模块中的</a:t>
            </a:r>
            <a:r>
              <a:rPr kumimoji="1" lang="en-US" altLang="zh-CN" sz="1600" dirty="0">
                <a:latin typeface="+mj-ea"/>
                <a:ea typeface="+mj-ea"/>
              </a:rPr>
              <a:t>3</a:t>
            </a:r>
            <a:r>
              <a:rPr kumimoji="1" lang="zh-CN" altLang="en-US" sz="1600" dirty="0">
                <a:latin typeface="+mj-ea"/>
                <a:ea typeface="+mj-ea"/>
              </a:rPr>
              <a:t>*</a:t>
            </a:r>
            <a:r>
              <a:rPr kumimoji="1" lang="en-US" altLang="zh-CN" sz="1600" dirty="0">
                <a:latin typeface="+mj-ea"/>
                <a:ea typeface="+mj-ea"/>
              </a:rPr>
              <a:t>3</a:t>
            </a:r>
            <a:r>
              <a:rPr kumimoji="1" lang="zh-CN" altLang="en-US" sz="1600" dirty="0">
                <a:latin typeface="+mj-ea"/>
                <a:ea typeface="+mj-ea"/>
              </a:rPr>
              <a:t>的卷积替换成</a:t>
            </a:r>
            <a:r>
              <a:rPr kumimoji="1" lang="en-US" altLang="zh-CN" sz="1600" dirty="0">
                <a:latin typeface="+mj-ea"/>
                <a:ea typeface="+mj-ea"/>
              </a:rPr>
              <a:t>1</a:t>
            </a:r>
            <a:r>
              <a:rPr kumimoji="1" lang="zh-CN" altLang="en-US" sz="1600" dirty="0">
                <a:latin typeface="+mj-ea"/>
                <a:ea typeface="+mj-ea"/>
              </a:rPr>
              <a:t>*</a:t>
            </a:r>
            <a:r>
              <a:rPr kumimoji="1" lang="en-US" altLang="zh-CN" sz="1600" dirty="0">
                <a:latin typeface="+mj-ea"/>
                <a:ea typeface="+mj-ea"/>
              </a:rPr>
              <a:t>1</a:t>
            </a:r>
            <a:r>
              <a:rPr kumimoji="1" lang="zh-CN" altLang="en-US" sz="1600" dirty="0">
                <a:latin typeface="+mj-ea"/>
                <a:ea typeface="+mj-ea"/>
              </a:rPr>
              <a:t>的卷积</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4</a:t>
            </a:r>
            <a:r>
              <a:rPr kumimoji="1" lang="zh-CN" altLang="en-US" sz="1600" dirty="0">
                <a:latin typeface="+mj-ea"/>
                <a:ea typeface="+mj-ea"/>
              </a:rPr>
              <a:t>）用</a:t>
            </a:r>
            <a:r>
              <a:rPr kumimoji="1" lang="en-US" altLang="zh-CN" sz="1600" dirty="0">
                <a:latin typeface="+mj-ea"/>
                <a:ea typeface="+mj-ea"/>
              </a:rPr>
              <a:t>4</a:t>
            </a:r>
            <a:r>
              <a:rPr kumimoji="1" lang="zh-CN" altLang="en-US" sz="1600" dirty="0">
                <a:latin typeface="+mj-ea"/>
                <a:ea typeface="+mj-ea"/>
              </a:rPr>
              <a:t>*</a:t>
            </a:r>
            <a:r>
              <a:rPr kumimoji="1" lang="en-US" altLang="zh-CN" sz="1600" dirty="0">
                <a:latin typeface="+mj-ea"/>
                <a:ea typeface="+mj-ea"/>
              </a:rPr>
              <a:t>4</a:t>
            </a:r>
            <a:r>
              <a:rPr kumimoji="1" lang="zh-CN" altLang="en-US" sz="1600" dirty="0">
                <a:latin typeface="+mj-ea"/>
                <a:ea typeface="+mj-ea"/>
              </a:rPr>
              <a:t>的反卷积替换</a:t>
            </a:r>
            <a:r>
              <a:rPr kumimoji="1" lang="en-US" altLang="zh-CN" sz="1600" dirty="0">
                <a:latin typeface="+mj-ea"/>
                <a:ea typeface="+mj-ea"/>
              </a:rPr>
              <a:t>hourglass</a:t>
            </a:r>
            <a:r>
              <a:rPr kumimoji="1" lang="zh-CN" altLang="en-US" sz="1600" dirty="0">
                <a:latin typeface="+mj-ea"/>
                <a:ea typeface="+mj-ea"/>
              </a:rPr>
              <a:t>中的最近邻上采样。</a:t>
            </a:r>
          </a:p>
        </p:txBody>
      </p:sp>
    </p:spTree>
    <p:extLst>
      <p:ext uri="{BB962C8B-B14F-4D97-AF65-F5344CB8AC3E}">
        <p14:creationId xmlns:p14="http://schemas.microsoft.com/office/powerpoint/2010/main" val="3584051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40AA19D-D4C1-ED48-AB2D-A180B2B32BDD}"/>
              </a:ext>
            </a:extLst>
          </p:cNvPr>
          <p:cNvSpPr txBox="1"/>
          <p:nvPr/>
        </p:nvSpPr>
        <p:spPr>
          <a:xfrm>
            <a:off x="722076" y="620688"/>
            <a:ext cx="3240360" cy="461665"/>
          </a:xfrm>
          <a:prstGeom prst="rect">
            <a:avLst/>
          </a:prstGeom>
          <a:noFill/>
        </p:spPr>
        <p:txBody>
          <a:bodyPr wrap="square" rtlCol="0">
            <a:spAutoFit/>
          </a:bodyPr>
          <a:lstStyle>
            <a:defPPr>
              <a:defRPr lang="zh-CN"/>
            </a:defPPr>
            <a:lvl1pPr>
              <a:defRPr kumimoji="1" sz="2400"/>
            </a:lvl1pPr>
          </a:lstStyle>
          <a:p>
            <a:r>
              <a:rPr lang="en-US" altLang="zh-CN" dirty="0" err="1"/>
              <a:t>CornetNet</a:t>
            </a:r>
            <a:r>
              <a:rPr lang="en-US" altLang="zh-CN" dirty="0"/>
              <a:t>-</a:t>
            </a:r>
            <a:r>
              <a:rPr lang="en" altLang="zh-CN" dirty="0"/>
              <a:t>Saccade</a:t>
            </a:r>
            <a:endParaRPr lang="zh-CN" altLang="en-US" dirty="0"/>
          </a:p>
        </p:txBody>
      </p:sp>
      <p:sp>
        <p:nvSpPr>
          <p:cNvPr id="4" name="文本框 3">
            <a:extLst>
              <a:ext uri="{FF2B5EF4-FFF2-40B4-BE49-F238E27FC236}">
                <a16:creationId xmlns:a16="http://schemas.microsoft.com/office/drawing/2014/main" id="{4E9F2055-F27B-D94E-A64F-9CCE21C7DB23}"/>
              </a:ext>
            </a:extLst>
          </p:cNvPr>
          <p:cNvSpPr txBox="1"/>
          <p:nvPr/>
        </p:nvSpPr>
        <p:spPr>
          <a:xfrm>
            <a:off x="722076" y="1241404"/>
            <a:ext cx="10774524" cy="830997"/>
          </a:xfrm>
          <a:prstGeom prst="rect">
            <a:avLst/>
          </a:prstGeom>
          <a:noFill/>
        </p:spPr>
        <p:txBody>
          <a:bodyPr wrap="square" rtlCol="0">
            <a:spAutoFit/>
          </a:bodyPr>
          <a:lstStyle/>
          <a:p>
            <a:r>
              <a:rPr lang="en" altLang="zh-CN" sz="1600" dirty="0" err="1">
                <a:latin typeface="+mj-ea"/>
                <a:ea typeface="+mj-ea"/>
              </a:rPr>
              <a:t>CornerNet</a:t>
            </a:r>
            <a:r>
              <a:rPr lang="en" altLang="zh-CN" sz="1600" dirty="0">
                <a:latin typeface="+mj-ea"/>
                <a:ea typeface="+mj-ea"/>
              </a:rPr>
              <a:t>-Saccade</a:t>
            </a:r>
            <a:r>
              <a:rPr lang="zh-CN" altLang="en-US" sz="1600" dirty="0">
                <a:latin typeface="+mj-ea"/>
                <a:ea typeface="+mj-ea"/>
              </a:rPr>
              <a:t>检测图像中可能的存在目标的位置。它使用缩小后的完整图像来预测</a:t>
            </a:r>
            <a:r>
              <a:rPr lang="en-US" altLang="zh-CN" sz="1600" dirty="0">
                <a:latin typeface="+mj-ea"/>
                <a:ea typeface="+mj-ea"/>
              </a:rPr>
              <a:t>attention</a:t>
            </a:r>
            <a:r>
              <a:rPr lang="zh-CN" altLang="en-US" sz="1600" dirty="0">
                <a:latin typeface="+mj-ea"/>
                <a:ea typeface="+mj-ea"/>
              </a:rPr>
              <a:t> </a:t>
            </a:r>
            <a:r>
              <a:rPr lang="en-US" altLang="zh-CN" sz="1600" dirty="0">
                <a:latin typeface="+mj-ea"/>
                <a:ea typeface="+mj-ea"/>
              </a:rPr>
              <a:t>maps</a:t>
            </a:r>
            <a:r>
              <a:rPr lang="zh-CN" altLang="en-US" sz="1600" dirty="0">
                <a:latin typeface="+mj-ea"/>
                <a:ea typeface="+mj-ea"/>
              </a:rPr>
              <a:t>和粗边界框，两者都提出可能的目标位置；然后，通过检查以高分辨率为中心的区域来检测目标。它还可以通过控制每个图像处理的最大目标位置数来提高效率。</a:t>
            </a:r>
            <a:endParaRPr lang="en-US" altLang="zh-CN" sz="1600" dirty="0">
              <a:solidFill>
                <a:srgbClr val="2B2B2B"/>
              </a:solidFill>
              <a:latin typeface="+mj-ea"/>
              <a:ea typeface="+mj-ea"/>
            </a:endParaRPr>
          </a:p>
        </p:txBody>
      </p:sp>
      <p:pic>
        <p:nvPicPr>
          <p:cNvPr id="6" name="图片 5">
            <a:extLst>
              <a:ext uri="{FF2B5EF4-FFF2-40B4-BE49-F238E27FC236}">
                <a16:creationId xmlns:a16="http://schemas.microsoft.com/office/drawing/2014/main" id="{3606FE53-1EA3-A642-84F1-96739335D839}"/>
              </a:ext>
            </a:extLst>
          </p:cNvPr>
          <p:cNvPicPr>
            <a:picLocks noChangeAspect="1"/>
          </p:cNvPicPr>
          <p:nvPr/>
        </p:nvPicPr>
        <p:blipFill>
          <a:blip r:embed="rId2"/>
          <a:stretch>
            <a:fillRect/>
          </a:stretch>
        </p:blipFill>
        <p:spPr>
          <a:xfrm>
            <a:off x="1271464" y="2228857"/>
            <a:ext cx="9112222" cy="3656945"/>
          </a:xfrm>
          <a:prstGeom prst="rect">
            <a:avLst/>
          </a:prstGeom>
        </p:spPr>
      </p:pic>
    </p:spTree>
    <p:extLst>
      <p:ext uri="{BB962C8B-B14F-4D97-AF65-F5344CB8AC3E}">
        <p14:creationId xmlns:p14="http://schemas.microsoft.com/office/powerpoint/2010/main" val="142437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40AA19D-D4C1-ED48-AB2D-A180B2B32BDD}"/>
              </a:ext>
            </a:extLst>
          </p:cNvPr>
          <p:cNvSpPr txBox="1"/>
          <p:nvPr/>
        </p:nvSpPr>
        <p:spPr>
          <a:xfrm>
            <a:off x="722076" y="620688"/>
            <a:ext cx="3240360" cy="461665"/>
          </a:xfrm>
          <a:prstGeom prst="rect">
            <a:avLst/>
          </a:prstGeom>
          <a:noFill/>
        </p:spPr>
        <p:txBody>
          <a:bodyPr wrap="square" rtlCol="0">
            <a:spAutoFit/>
          </a:bodyPr>
          <a:lstStyle>
            <a:defPPr>
              <a:defRPr lang="zh-CN"/>
            </a:defPPr>
            <a:lvl1pPr>
              <a:defRPr kumimoji="1" sz="2400"/>
            </a:lvl1pPr>
          </a:lstStyle>
          <a:p>
            <a:r>
              <a:rPr lang="en-US" altLang="zh-CN" dirty="0" err="1"/>
              <a:t>CornetNet</a:t>
            </a:r>
            <a:r>
              <a:rPr lang="en-US" altLang="zh-CN" dirty="0"/>
              <a:t>-</a:t>
            </a:r>
            <a:r>
              <a:rPr lang="en" altLang="zh-CN" dirty="0"/>
              <a:t>Saccade</a:t>
            </a:r>
            <a:endParaRPr lang="zh-CN" altLang="en-US" dirty="0"/>
          </a:p>
        </p:txBody>
      </p:sp>
      <p:sp>
        <p:nvSpPr>
          <p:cNvPr id="7" name="文本框 6">
            <a:extLst>
              <a:ext uri="{FF2B5EF4-FFF2-40B4-BE49-F238E27FC236}">
                <a16:creationId xmlns:a16="http://schemas.microsoft.com/office/drawing/2014/main" id="{153FA2AB-547E-3F46-820D-B8E53B9F44ED}"/>
              </a:ext>
            </a:extLst>
          </p:cNvPr>
          <p:cNvSpPr txBox="1"/>
          <p:nvPr/>
        </p:nvSpPr>
        <p:spPr>
          <a:xfrm>
            <a:off x="722076" y="1268760"/>
            <a:ext cx="10846532" cy="4093428"/>
          </a:xfrm>
          <a:prstGeom prst="rect">
            <a:avLst/>
          </a:prstGeom>
          <a:noFill/>
        </p:spPr>
        <p:txBody>
          <a:bodyPr wrap="square" rtlCol="0">
            <a:spAutoFit/>
          </a:bodyPr>
          <a:lstStyle/>
          <a:p>
            <a:r>
              <a:rPr kumimoji="1" lang="en-US" altLang="zh-CN" dirty="0">
                <a:latin typeface="+mj-ea"/>
                <a:ea typeface="+mj-ea"/>
              </a:rPr>
              <a:t>Step</a:t>
            </a:r>
            <a:r>
              <a:rPr kumimoji="1" lang="zh-CN" altLang="en-US" dirty="0">
                <a:latin typeface="+mj-ea"/>
                <a:ea typeface="+mj-ea"/>
              </a:rPr>
              <a:t> </a:t>
            </a:r>
            <a:r>
              <a:rPr kumimoji="1" lang="en-US" altLang="zh-CN" dirty="0">
                <a:latin typeface="+mj-ea"/>
                <a:ea typeface="+mj-ea"/>
              </a:rPr>
              <a:t>1:</a:t>
            </a:r>
            <a:r>
              <a:rPr kumimoji="1" lang="zh-CN" altLang="en-US" dirty="0">
                <a:latin typeface="+mj-ea"/>
                <a:ea typeface="+mj-ea"/>
              </a:rPr>
              <a:t>估计可能的目标位置。</a:t>
            </a:r>
            <a:endParaRPr kumimoji="1" lang="en-US" altLang="zh-CN" dirty="0">
              <a:latin typeface="+mj-ea"/>
              <a:ea typeface="+mj-ea"/>
            </a:endParaRPr>
          </a:p>
          <a:p>
            <a:endParaRPr kumimoji="1" lang="en-US" altLang="zh-CN" dirty="0">
              <a:latin typeface="+mj-ea"/>
              <a:ea typeface="+mj-ea"/>
            </a:endParaRPr>
          </a:p>
          <a:p>
            <a:r>
              <a:rPr kumimoji="1" lang="zh-CN" altLang="en-US" sz="1600" dirty="0">
                <a:latin typeface="+mj-ea"/>
                <a:ea typeface="+mj-ea"/>
              </a:rPr>
              <a:t>将图片缩小到两个尺寸：最长边分别为</a:t>
            </a:r>
            <a:r>
              <a:rPr kumimoji="1" lang="en-US" altLang="zh-CN" sz="1600" dirty="0">
                <a:latin typeface="+mj-ea"/>
                <a:ea typeface="+mj-ea"/>
              </a:rPr>
              <a:t>255</a:t>
            </a:r>
            <a:r>
              <a:rPr kumimoji="1" lang="zh-CN" altLang="en-US" sz="1600" dirty="0">
                <a:latin typeface="+mj-ea"/>
                <a:ea typeface="+mj-ea"/>
              </a:rPr>
              <a:t>和</a:t>
            </a:r>
            <a:r>
              <a:rPr kumimoji="1" lang="en-US" altLang="zh-CN" sz="1600" dirty="0">
                <a:latin typeface="+mj-ea"/>
                <a:ea typeface="+mj-ea"/>
              </a:rPr>
              <a:t>192</a:t>
            </a:r>
            <a:r>
              <a:rPr kumimoji="1" lang="zh-CN" altLang="en-US" sz="1600" dirty="0">
                <a:latin typeface="+mj-ea"/>
                <a:ea typeface="+mj-ea"/>
              </a:rPr>
              <a:t>。（</a:t>
            </a:r>
            <a:r>
              <a:rPr kumimoji="1" lang="en-US" altLang="zh-CN" sz="1600" dirty="0">
                <a:latin typeface="+mj-ea"/>
                <a:ea typeface="+mj-ea"/>
              </a:rPr>
              <a:t>192</a:t>
            </a:r>
            <a:r>
              <a:rPr kumimoji="1" lang="zh-CN" altLang="en-US" sz="1600" dirty="0">
                <a:latin typeface="+mj-ea"/>
                <a:ea typeface="+mj-ea"/>
              </a:rPr>
              <a:t>的图边界填充</a:t>
            </a:r>
            <a:r>
              <a:rPr kumimoji="1" lang="en-US" altLang="zh-CN" sz="1600" dirty="0">
                <a:latin typeface="+mj-ea"/>
                <a:ea typeface="+mj-ea"/>
              </a:rPr>
              <a:t>0</a:t>
            </a:r>
            <a:r>
              <a:rPr kumimoji="1" lang="zh-CN" altLang="en-US" sz="1600" dirty="0">
                <a:latin typeface="+mj-ea"/>
                <a:ea typeface="+mj-ea"/>
              </a:rPr>
              <a:t>扩大到</a:t>
            </a:r>
            <a:r>
              <a:rPr kumimoji="1" lang="en-US" altLang="zh-CN" sz="1600" dirty="0">
                <a:latin typeface="+mj-ea"/>
                <a:ea typeface="+mj-ea"/>
              </a:rPr>
              <a:t>255</a:t>
            </a:r>
            <a:r>
              <a:rPr kumimoji="1" lang="zh-CN" altLang="en-US" sz="1600" dirty="0">
                <a:latin typeface="+mj-ea"/>
                <a:ea typeface="+mj-ea"/>
              </a:rPr>
              <a:t>，为了能同时处理不同尺寸的图片）</a:t>
            </a:r>
            <a:endParaRPr kumimoji="1" lang="en-US" altLang="zh-CN" sz="1600" dirty="0">
              <a:latin typeface="+mj-ea"/>
              <a:ea typeface="+mj-ea"/>
            </a:endParaRPr>
          </a:p>
          <a:p>
            <a:r>
              <a:rPr kumimoji="1" lang="zh-CN" altLang="en-US" sz="1600" dirty="0">
                <a:latin typeface="+mj-ea"/>
                <a:ea typeface="+mj-ea"/>
              </a:rPr>
              <a:t>缩小到这么小尺寸的原因有两点：</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1</a:t>
            </a:r>
            <a:r>
              <a:rPr kumimoji="1" lang="zh-CN" altLang="en-US" sz="1600" dirty="0">
                <a:latin typeface="+mj-ea"/>
                <a:ea typeface="+mj-ea"/>
              </a:rPr>
              <a:t>）该过程不应该成为推理时间的瓶颈。</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2</a:t>
            </a:r>
            <a:r>
              <a:rPr kumimoji="1" lang="zh-CN" altLang="en-US" sz="1600" dirty="0">
                <a:latin typeface="+mj-ea"/>
                <a:ea typeface="+mj-ea"/>
              </a:rPr>
              <a:t>）网络应该能够利用图片的上下文信息来预测</a:t>
            </a:r>
            <a:r>
              <a:rPr kumimoji="1" lang="en-US" altLang="zh-CN" sz="1600" dirty="0">
                <a:latin typeface="+mj-ea"/>
                <a:ea typeface="+mj-ea"/>
              </a:rPr>
              <a:t>attention</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a:t>
            </a:r>
            <a:endParaRPr kumimoji="1" lang="en-US" altLang="zh-CN" sz="1600" dirty="0">
              <a:latin typeface="+mj-ea"/>
              <a:ea typeface="+mj-ea"/>
            </a:endParaRPr>
          </a:p>
          <a:p>
            <a:endParaRPr kumimoji="1" lang="en-US" altLang="zh-CN" sz="1600" dirty="0">
              <a:latin typeface="+mj-ea"/>
              <a:ea typeface="+mj-ea"/>
            </a:endParaRPr>
          </a:p>
          <a:p>
            <a:r>
              <a:rPr kumimoji="1" lang="zh-CN" altLang="en-US" sz="1600" dirty="0">
                <a:latin typeface="+mj-ea"/>
                <a:ea typeface="+mj-ea"/>
              </a:rPr>
              <a:t>此阶段需要预测两种图</a:t>
            </a:r>
            <a:r>
              <a:rPr kumimoji="1" lang="en-US" altLang="zh-CN" sz="1600" dirty="0">
                <a:latin typeface="+mj-ea"/>
                <a:ea typeface="+mj-ea"/>
              </a:rPr>
              <a:t>——</a:t>
            </a:r>
            <a:r>
              <a:rPr kumimoji="1" lang="en-US" altLang="zh-CN" sz="1600" dirty="0">
                <a:solidFill>
                  <a:srgbClr val="C00000"/>
                </a:solidFill>
                <a:latin typeface="+mj-ea"/>
                <a:ea typeface="+mj-ea"/>
              </a:rPr>
              <a:t>attention</a:t>
            </a:r>
            <a:r>
              <a:rPr kumimoji="1" lang="zh-CN" altLang="en-US" sz="1600" dirty="0">
                <a:solidFill>
                  <a:srgbClr val="C00000"/>
                </a:solidFill>
                <a:latin typeface="+mj-ea"/>
                <a:ea typeface="+mj-ea"/>
              </a:rPr>
              <a:t> </a:t>
            </a:r>
            <a:r>
              <a:rPr kumimoji="1" lang="en-US" altLang="zh-CN" sz="1600" dirty="0">
                <a:solidFill>
                  <a:srgbClr val="C00000"/>
                </a:solidFill>
                <a:latin typeface="+mj-ea"/>
                <a:ea typeface="+mj-ea"/>
              </a:rPr>
              <a:t>maps</a:t>
            </a:r>
            <a:r>
              <a:rPr kumimoji="1" lang="zh-CN" altLang="en-US" sz="1600" dirty="0">
                <a:latin typeface="+mj-ea"/>
                <a:ea typeface="+mj-ea"/>
              </a:rPr>
              <a:t>和</a:t>
            </a:r>
            <a:r>
              <a:rPr kumimoji="1" lang="en-US" altLang="zh-CN" sz="1600" dirty="0">
                <a:solidFill>
                  <a:srgbClr val="C00000"/>
                </a:solidFill>
                <a:latin typeface="+mj-ea"/>
                <a:ea typeface="+mj-ea"/>
              </a:rPr>
              <a:t>coarse</a:t>
            </a:r>
            <a:r>
              <a:rPr kumimoji="1" lang="zh-CN" altLang="en-US" sz="1600" dirty="0">
                <a:solidFill>
                  <a:srgbClr val="C00000"/>
                </a:solidFill>
                <a:latin typeface="+mj-ea"/>
                <a:ea typeface="+mj-ea"/>
              </a:rPr>
              <a:t> </a:t>
            </a:r>
            <a:r>
              <a:rPr kumimoji="1" lang="en-US" altLang="zh-CN" sz="1600" dirty="0" err="1">
                <a:solidFill>
                  <a:srgbClr val="C00000"/>
                </a:solidFill>
                <a:latin typeface="+mj-ea"/>
                <a:ea typeface="+mj-ea"/>
              </a:rPr>
              <a:t>bouding</a:t>
            </a:r>
            <a:r>
              <a:rPr kumimoji="1" lang="zh-CN" altLang="en-US" sz="1600" dirty="0">
                <a:solidFill>
                  <a:srgbClr val="C00000"/>
                </a:solidFill>
                <a:latin typeface="+mj-ea"/>
                <a:ea typeface="+mj-ea"/>
              </a:rPr>
              <a:t> </a:t>
            </a:r>
            <a:r>
              <a:rPr kumimoji="1" lang="en-US" altLang="zh-CN" sz="1600" dirty="0">
                <a:solidFill>
                  <a:srgbClr val="C00000"/>
                </a:solidFill>
                <a:latin typeface="+mj-ea"/>
                <a:ea typeface="+mj-ea"/>
              </a:rPr>
              <a:t>boxes</a:t>
            </a:r>
            <a:r>
              <a:rPr kumimoji="1" lang="zh-CN" altLang="en-US" sz="1600" dirty="0">
                <a:latin typeface="+mj-ea"/>
                <a:ea typeface="+mj-ea"/>
              </a:rPr>
              <a:t>。</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1</a:t>
            </a:r>
            <a:r>
              <a:rPr kumimoji="1" lang="zh-CN" altLang="en-US" sz="1600" dirty="0">
                <a:latin typeface="+mj-ea"/>
                <a:ea typeface="+mj-ea"/>
              </a:rPr>
              <a:t>）对每一张缩小的图片，该网络预测三种</a:t>
            </a:r>
            <a:r>
              <a:rPr kumimoji="1" lang="en-US" altLang="zh-CN" sz="1600" dirty="0">
                <a:latin typeface="+mj-ea"/>
                <a:ea typeface="+mj-ea"/>
              </a:rPr>
              <a:t>attention</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分别用于小目标，中目标和大目标。其目的是使网络能在不同位置放大不同的倍数，即在小目标区域放大倍数大，而在大目标区域放大倍数小。</a:t>
            </a:r>
            <a:r>
              <a:rPr kumimoji="1" lang="en-US" altLang="zh-CN" sz="1600" dirty="0">
                <a:latin typeface="+mj-ea"/>
                <a:ea typeface="+mj-ea"/>
              </a:rPr>
              <a:t>Feature</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从</a:t>
            </a:r>
            <a:r>
              <a:rPr kumimoji="1" lang="en-US" altLang="zh-CN" sz="1600" dirty="0">
                <a:latin typeface="+mj-ea"/>
                <a:ea typeface="+mj-ea"/>
              </a:rPr>
              <a:t>hourglass</a:t>
            </a:r>
            <a:r>
              <a:rPr kumimoji="1" lang="zh-CN" altLang="en-US" sz="1600" dirty="0">
                <a:latin typeface="+mj-ea"/>
                <a:ea typeface="+mj-ea"/>
              </a:rPr>
              <a:t> </a:t>
            </a:r>
            <a:r>
              <a:rPr kumimoji="1" lang="en-US" altLang="zh-CN" sz="1600" dirty="0">
                <a:latin typeface="+mj-ea"/>
                <a:ea typeface="+mj-ea"/>
              </a:rPr>
              <a:t>network</a:t>
            </a:r>
            <a:r>
              <a:rPr kumimoji="1" lang="zh-CN" altLang="en-US" sz="1600" dirty="0">
                <a:latin typeface="+mj-ea"/>
                <a:ea typeface="+mj-ea"/>
              </a:rPr>
              <a:t>中得到，在每个</a:t>
            </a:r>
            <a:r>
              <a:rPr kumimoji="1" lang="en-US" altLang="zh-CN" sz="1600" dirty="0">
                <a:latin typeface="+mj-ea"/>
                <a:ea typeface="+mj-ea"/>
              </a:rPr>
              <a:t>feature</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之后执行</a:t>
            </a:r>
            <a:r>
              <a:rPr kumimoji="1" lang="en-US" altLang="zh-CN" sz="1600" dirty="0">
                <a:latin typeface="+mj-ea"/>
                <a:ea typeface="+mj-ea"/>
              </a:rPr>
              <a:t>3</a:t>
            </a:r>
            <a:r>
              <a:rPr kumimoji="1" lang="zh-CN" altLang="en-US" sz="1600" dirty="0">
                <a:latin typeface="+mj-ea"/>
                <a:ea typeface="+mj-ea"/>
              </a:rPr>
              <a:t>*</a:t>
            </a:r>
            <a:r>
              <a:rPr kumimoji="1" lang="en-US" altLang="zh-CN" sz="1600" dirty="0">
                <a:latin typeface="+mj-ea"/>
                <a:ea typeface="+mj-ea"/>
              </a:rPr>
              <a:t>3</a:t>
            </a:r>
            <a:r>
              <a:rPr kumimoji="1" lang="zh-CN" altLang="en-US" sz="1600" dirty="0">
                <a:latin typeface="+mj-ea"/>
                <a:ea typeface="+mj-ea"/>
              </a:rPr>
              <a:t> </a:t>
            </a:r>
            <a:r>
              <a:rPr kumimoji="1" lang="en-US" altLang="zh-CN" sz="1600" dirty="0">
                <a:latin typeface="+mj-ea"/>
                <a:ea typeface="+mj-ea"/>
              </a:rPr>
              <a:t>Conv-</a:t>
            </a:r>
            <a:r>
              <a:rPr kumimoji="1" lang="en-US" altLang="zh-CN" sz="1600" dirty="0" err="1">
                <a:latin typeface="+mj-ea"/>
                <a:ea typeface="+mj-ea"/>
              </a:rPr>
              <a:t>ReLu</a:t>
            </a:r>
            <a:r>
              <a:rPr kumimoji="1" lang="en-US" altLang="zh-CN" sz="1600" dirty="0">
                <a:latin typeface="+mj-ea"/>
                <a:ea typeface="+mj-ea"/>
              </a:rPr>
              <a:t> + 1*1 Conv-sigmoid</a:t>
            </a:r>
            <a:r>
              <a:rPr kumimoji="1" lang="zh-CN" altLang="en-US" sz="1600" dirty="0">
                <a:latin typeface="+mj-ea"/>
                <a:ea typeface="+mj-ea"/>
              </a:rPr>
              <a:t>模块来获得</a:t>
            </a:r>
            <a:r>
              <a:rPr kumimoji="1" lang="en-US" altLang="zh-CN" sz="1600" dirty="0">
                <a:latin typeface="+mj-ea"/>
                <a:ea typeface="+mj-ea"/>
              </a:rPr>
              <a:t>attention</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。在测试时，只处理</a:t>
            </a:r>
            <a:r>
              <a:rPr kumimoji="1" lang="en-US" altLang="zh-CN" sz="1600" dirty="0">
                <a:latin typeface="+mj-ea"/>
                <a:ea typeface="+mj-ea"/>
              </a:rPr>
              <a:t>scores&gt;t</a:t>
            </a:r>
            <a:r>
              <a:rPr kumimoji="1" lang="zh-CN" altLang="en-US" sz="1600" dirty="0">
                <a:latin typeface="+mj-ea"/>
                <a:ea typeface="+mj-ea"/>
              </a:rPr>
              <a:t>的位置。</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2</a:t>
            </a:r>
            <a:r>
              <a:rPr kumimoji="1" lang="zh-CN" altLang="en-US" sz="1600" dirty="0">
                <a:latin typeface="+mj-ea"/>
                <a:ea typeface="+mj-ea"/>
              </a:rPr>
              <a:t>）当</a:t>
            </a:r>
            <a:r>
              <a:rPr lang="en" altLang="zh-CN" sz="1600" dirty="0" err="1">
                <a:latin typeface="+mj-ea"/>
                <a:ea typeface="+mj-ea"/>
              </a:rPr>
              <a:t>CornerNet</a:t>
            </a:r>
            <a:r>
              <a:rPr lang="en" altLang="zh-CN" sz="1600" dirty="0">
                <a:latin typeface="+mj-ea"/>
                <a:ea typeface="+mj-ea"/>
              </a:rPr>
              <a:t>-Saccade</a:t>
            </a:r>
            <a:r>
              <a:rPr lang="zh-CN" altLang="en" sz="1600" dirty="0">
                <a:latin typeface="+mj-ea"/>
                <a:ea typeface="+mj-ea"/>
              </a:rPr>
              <a:t>处理</a:t>
            </a:r>
            <a:r>
              <a:rPr lang="zh-CN" altLang="en-US" sz="1600" dirty="0">
                <a:latin typeface="+mj-ea"/>
                <a:ea typeface="+mj-ea"/>
              </a:rPr>
              <a:t>缩小的图像时会检测到图片中的一些目标并产生边界框，但在缩小图像上产生的边界框可能不精确，因为我们还需要在高精度图片上检测这些区域以获得更精确的边界框。</a:t>
            </a:r>
            <a:endParaRPr lang="en-US" altLang="zh-CN" sz="1600" dirty="0">
              <a:latin typeface="+mj-ea"/>
              <a:ea typeface="+mj-ea"/>
            </a:endParaRPr>
          </a:p>
          <a:p>
            <a:endParaRPr kumimoji="1" lang="en-US" altLang="zh-CN" sz="1600" dirty="0">
              <a:latin typeface="+mj-ea"/>
              <a:ea typeface="+mj-ea"/>
            </a:endParaRPr>
          </a:p>
          <a:p>
            <a:r>
              <a:rPr kumimoji="1" lang="zh-CN" altLang="en-US" sz="1600" dirty="0">
                <a:latin typeface="+mj-ea"/>
                <a:ea typeface="+mj-ea"/>
              </a:rPr>
              <a:t>在训练时，将每个边界框的中心对应的</a:t>
            </a:r>
            <a:r>
              <a:rPr kumimoji="1" lang="en-US" altLang="zh-CN" sz="1600" dirty="0">
                <a:latin typeface="+mj-ea"/>
                <a:ea typeface="+mj-ea"/>
              </a:rPr>
              <a:t>attention</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的位置设为</a:t>
            </a:r>
            <a:r>
              <a:rPr kumimoji="1" lang="en-US" altLang="zh-CN" sz="1600" dirty="0">
                <a:latin typeface="+mj-ea"/>
                <a:ea typeface="+mj-ea"/>
              </a:rPr>
              <a:t>positive</a:t>
            </a:r>
            <a:r>
              <a:rPr kumimoji="1" lang="zh-CN" altLang="en-US" sz="1600" dirty="0">
                <a:latin typeface="+mj-ea"/>
                <a:ea typeface="+mj-ea"/>
              </a:rPr>
              <a:t>，其他位置设为</a:t>
            </a:r>
            <a:r>
              <a:rPr kumimoji="1" lang="en-US" altLang="zh-CN" sz="1600" dirty="0">
                <a:latin typeface="+mj-ea"/>
                <a:ea typeface="+mj-ea"/>
              </a:rPr>
              <a:t>negative</a:t>
            </a:r>
            <a:r>
              <a:rPr kumimoji="1" lang="zh-CN" altLang="en-US" sz="1600" dirty="0">
                <a:latin typeface="+mj-ea"/>
                <a:ea typeface="+mj-ea"/>
              </a:rPr>
              <a:t>作为</a:t>
            </a:r>
            <a:r>
              <a:rPr kumimoji="1" lang="en-US" altLang="zh-CN" sz="1600" dirty="0">
                <a:latin typeface="+mj-ea"/>
                <a:ea typeface="+mj-ea"/>
              </a:rPr>
              <a:t>ground</a:t>
            </a:r>
            <a:r>
              <a:rPr kumimoji="1" lang="zh-CN" altLang="en-US" sz="1600" dirty="0">
                <a:latin typeface="+mj-ea"/>
                <a:ea typeface="+mj-ea"/>
              </a:rPr>
              <a:t> </a:t>
            </a:r>
            <a:r>
              <a:rPr kumimoji="1" lang="en-US" altLang="zh-CN" sz="1600" dirty="0">
                <a:latin typeface="+mj-ea"/>
                <a:ea typeface="+mj-ea"/>
              </a:rPr>
              <a:t>truth</a:t>
            </a:r>
            <a:r>
              <a:rPr kumimoji="1" lang="zh-CN" altLang="en-US" sz="1600" dirty="0">
                <a:latin typeface="+mj-ea"/>
                <a:ea typeface="+mj-ea"/>
              </a:rPr>
              <a:t>。</a:t>
            </a:r>
            <a:endParaRPr kumimoji="1" lang="en-US" altLang="zh-CN" sz="1600" dirty="0">
              <a:latin typeface="+mj-ea"/>
              <a:ea typeface="+mj-ea"/>
            </a:endParaRPr>
          </a:p>
        </p:txBody>
      </p:sp>
    </p:spTree>
    <p:extLst>
      <p:ext uri="{BB962C8B-B14F-4D97-AF65-F5344CB8AC3E}">
        <p14:creationId xmlns:p14="http://schemas.microsoft.com/office/powerpoint/2010/main" val="3346910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40AA19D-D4C1-ED48-AB2D-A180B2B32BDD}"/>
              </a:ext>
            </a:extLst>
          </p:cNvPr>
          <p:cNvSpPr txBox="1"/>
          <p:nvPr/>
        </p:nvSpPr>
        <p:spPr>
          <a:xfrm>
            <a:off x="722076" y="620688"/>
            <a:ext cx="3240360" cy="461665"/>
          </a:xfrm>
          <a:prstGeom prst="rect">
            <a:avLst/>
          </a:prstGeom>
          <a:noFill/>
        </p:spPr>
        <p:txBody>
          <a:bodyPr wrap="square" rtlCol="0">
            <a:spAutoFit/>
          </a:bodyPr>
          <a:lstStyle>
            <a:defPPr>
              <a:defRPr lang="zh-CN"/>
            </a:defPPr>
            <a:lvl1pPr>
              <a:defRPr kumimoji="1" sz="2400"/>
            </a:lvl1pPr>
          </a:lstStyle>
          <a:p>
            <a:r>
              <a:rPr lang="en-US" altLang="zh-CN" dirty="0" err="1"/>
              <a:t>CornetNet</a:t>
            </a:r>
            <a:r>
              <a:rPr lang="en-US" altLang="zh-CN" dirty="0"/>
              <a:t>-</a:t>
            </a:r>
            <a:r>
              <a:rPr lang="en" altLang="zh-CN" dirty="0"/>
              <a:t>Saccade</a:t>
            </a:r>
            <a:endParaRPr lang="zh-CN" altLang="en-US" dirty="0"/>
          </a:p>
        </p:txBody>
      </p:sp>
      <p:sp>
        <p:nvSpPr>
          <p:cNvPr id="7" name="文本框 6">
            <a:extLst>
              <a:ext uri="{FF2B5EF4-FFF2-40B4-BE49-F238E27FC236}">
                <a16:creationId xmlns:a16="http://schemas.microsoft.com/office/drawing/2014/main" id="{153FA2AB-547E-3F46-820D-B8E53B9F44ED}"/>
              </a:ext>
            </a:extLst>
          </p:cNvPr>
          <p:cNvSpPr txBox="1"/>
          <p:nvPr/>
        </p:nvSpPr>
        <p:spPr>
          <a:xfrm>
            <a:off x="722076" y="1268760"/>
            <a:ext cx="10846532" cy="2369880"/>
          </a:xfrm>
          <a:prstGeom prst="rect">
            <a:avLst/>
          </a:prstGeom>
          <a:noFill/>
        </p:spPr>
        <p:txBody>
          <a:bodyPr wrap="square" rtlCol="0">
            <a:spAutoFit/>
          </a:bodyPr>
          <a:lstStyle/>
          <a:p>
            <a:r>
              <a:rPr kumimoji="1" lang="en-US" altLang="zh-CN" dirty="0">
                <a:latin typeface="+mj-ea"/>
                <a:ea typeface="+mj-ea"/>
              </a:rPr>
              <a:t>Step</a:t>
            </a:r>
            <a:r>
              <a:rPr kumimoji="1" lang="zh-CN" altLang="en-US" dirty="0">
                <a:latin typeface="+mj-ea"/>
                <a:ea typeface="+mj-ea"/>
              </a:rPr>
              <a:t> </a:t>
            </a:r>
            <a:r>
              <a:rPr kumimoji="1" lang="en-US" altLang="zh-CN" dirty="0">
                <a:latin typeface="+mj-ea"/>
                <a:ea typeface="+mj-ea"/>
              </a:rPr>
              <a:t>2:</a:t>
            </a:r>
            <a:r>
              <a:rPr kumimoji="1" lang="zh-CN" altLang="en-US" dirty="0">
                <a:latin typeface="+mj-ea"/>
                <a:ea typeface="+mj-ea"/>
              </a:rPr>
              <a:t>检测目标</a:t>
            </a:r>
            <a:endParaRPr kumimoji="1" lang="en-US" altLang="zh-CN" dirty="0">
              <a:latin typeface="+mj-ea"/>
              <a:ea typeface="+mj-ea"/>
            </a:endParaRPr>
          </a:p>
          <a:p>
            <a:endParaRPr kumimoji="1" lang="en-US" altLang="zh-CN" dirty="0">
              <a:latin typeface="+mj-ea"/>
              <a:ea typeface="+mj-ea"/>
            </a:endParaRPr>
          </a:p>
          <a:p>
            <a:r>
              <a:rPr kumimoji="1" lang="zh-CN" altLang="en-US" sz="1600" dirty="0">
                <a:latin typeface="+mj-ea"/>
                <a:ea typeface="+mj-ea"/>
              </a:rPr>
              <a:t>直接从缩小的图片中裁剪可能包含目标的区域会使一些小目标的检测不够精确。因此首先需要根据尺度信息将</a:t>
            </a:r>
            <a:r>
              <a:rPr kumimoji="1" lang="en-US" altLang="zh-CN" sz="1600" dirty="0">
                <a:latin typeface="+mj-ea"/>
                <a:ea typeface="+mj-ea"/>
              </a:rPr>
              <a:t>attention</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恢复到高精度分辨率。</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1</a:t>
            </a:r>
            <a:r>
              <a:rPr kumimoji="1" lang="zh-CN" altLang="en-US" sz="1600" dirty="0">
                <a:latin typeface="+mj-ea"/>
                <a:ea typeface="+mj-ea"/>
              </a:rPr>
              <a:t>）根据获得的位置属于哪个</a:t>
            </a:r>
            <a:r>
              <a:rPr kumimoji="1" lang="en-US" altLang="zh-CN" sz="1600" dirty="0">
                <a:latin typeface="+mj-ea"/>
                <a:ea typeface="+mj-ea"/>
              </a:rPr>
              <a:t>attention</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来确定该位置的放大倍数。</a:t>
            </a:r>
            <a:endParaRPr kumimoji="1" lang="en-US" altLang="zh-CN" sz="1600" dirty="0">
              <a:latin typeface="+mj-ea"/>
              <a:ea typeface="+mj-ea"/>
            </a:endParaRPr>
          </a:p>
          <a:p>
            <a:r>
              <a:rPr kumimoji="1" lang="zh-CN" altLang="en-US" sz="1600" dirty="0">
                <a:latin typeface="+mj-ea"/>
                <a:ea typeface="+mj-ea"/>
              </a:rPr>
              <a:t>（</a:t>
            </a:r>
            <a:r>
              <a:rPr kumimoji="1" lang="en-US" altLang="zh-CN" sz="1600" dirty="0">
                <a:latin typeface="+mj-ea"/>
                <a:ea typeface="+mj-ea"/>
              </a:rPr>
              <a:t>2</a:t>
            </a:r>
            <a:r>
              <a:rPr kumimoji="1" lang="zh-CN" altLang="en-US" sz="1600" dirty="0">
                <a:latin typeface="+mj-ea"/>
                <a:ea typeface="+mj-ea"/>
              </a:rPr>
              <a:t>）从预测框中获得的位置，可以通过框的大小决定放大倍数。</a:t>
            </a:r>
            <a:endParaRPr kumimoji="1" lang="en-US" altLang="zh-CN" sz="1600" dirty="0">
              <a:latin typeface="+mj-ea"/>
              <a:ea typeface="+mj-ea"/>
            </a:endParaRPr>
          </a:p>
          <a:p>
            <a:r>
              <a:rPr kumimoji="1" lang="zh-CN" altLang="en-US" sz="1600" b="1" dirty="0">
                <a:latin typeface="+mj-ea"/>
                <a:ea typeface="+mj-ea"/>
              </a:rPr>
              <a:t>问题</a:t>
            </a:r>
            <a:r>
              <a:rPr kumimoji="1" lang="zh-CN" altLang="en-US" sz="1600" dirty="0">
                <a:latin typeface="+mj-ea"/>
                <a:ea typeface="+mj-ea"/>
              </a:rPr>
              <a:t>：在可能存在目标的位置检测目标后，将目标框</a:t>
            </a:r>
            <a:r>
              <a:rPr kumimoji="1" lang="en-US" altLang="zh-CN" sz="1600" dirty="0">
                <a:latin typeface="+mj-ea"/>
                <a:ea typeface="+mj-ea"/>
              </a:rPr>
              <a:t>merge</a:t>
            </a:r>
            <a:r>
              <a:rPr kumimoji="1" lang="zh-CN" altLang="en-US" sz="1600" dirty="0">
                <a:latin typeface="+mj-ea"/>
                <a:ea typeface="+mj-ea"/>
              </a:rPr>
              <a:t>并用</a:t>
            </a:r>
            <a:r>
              <a:rPr kumimoji="1" lang="en-US" altLang="zh-CN" sz="1600" dirty="0">
                <a:latin typeface="+mj-ea"/>
                <a:ea typeface="+mj-ea"/>
              </a:rPr>
              <a:t>soft-</a:t>
            </a:r>
            <a:r>
              <a:rPr kumimoji="1" lang="en-US" altLang="zh-CN" sz="1600" dirty="0" err="1">
                <a:latin typeface="+mj-ea"/>
                <a:ea typeface="+mj-ea"/>
              </a:rPr>
              <a:t>nms</a:t>
            </a:r>
            <a:r>
              <a:rPr kumimoji="1" lang="zh-CN" altLang="en-US" sz="1600" dirty="0">
                <a:latin typeface="+mj-ea"/>
                <a:ea typeface="+mj-ea"/>
              </a:rPr>
              <a:t>去掉重叠框。在裁剪区域的时候，有些区域会只包含目标的一部分，可能不会被</a:t>
            </a:r>
            <a:r>
              <a:rPr kumimoji="1" lang="en-US" altLang="zh-CN" sz="1600" dirty="0">
                <a:latin typeface="+mj-ea"/>
                <a:ea typeface="+mj-ea"/>
              </a:rPr>
              <a:t>soft-</a:t>
            </a:r>
            <a:r>
              <a:rPr kumimoji="1" lang="en-US" altLang="zh-CN" sz="1600" dirty="0" err="1">
                <a:latin typeface="+mj-ea"/>
                <a:ea typeface="+mj-ea"/>
              </a:rPr>
              <a:t>nms</a:t>
            </a:r>
            <a:r>
              <a:rPr kumimoji="1" lang="zh-CN" altLang="en-US" sz="1600" dirty="0">
                <a:latin typeface="+mj-ea"/>
                <a:ea typeface="+mj-ea"/>
              </a:rPr>
              <a:t>去除，因为他们和整个目标的</a:t>
            </a:r>
            <a:r>
              <a:rPr kumimoji="1" lang="en-US" altLang="zh-CN" sz="1600" dirty="0">
                <a:latin typeface="+mj-ea"/>
                <a:ea typeface="+mj-ea"/>
              </a:rPr>
              <a:t>overlap</a:t>
            </a:r>
            <a:r>
              <a:rPr kumimoji="1" lang="zh-CN" altLang="en-US" sz="1600" dirty="0">
                <a:latin typeface="+mj-ea"/>
                <a:ea typeface="+mj-ea"/>
              </a:rPr>
              <a:t>不高。</a:t>
            </a:r>
            <a:endParaRPr kumimoji="1" lang="en-US" altLang="zh-CN" sz="1600" dirty="0">
              <a:latin typeface="+mj-ea"/>
              <a:ea typeface="+mj-ea"/>
            </a:endParaRPr>
          </a:p>
          <a:p>
            <a:r>
              <a:rPr kumimoji="1" lang="zh-CN" altLang="en-US" sz="1600" b="1" dirty="0">
                <a:latin typeface="+mj-ea"/>
                <a:ea typeface="+mj-ea"/>
              </a:rPr>
              <a:t>解决方法</a:t>
            </a:r>
            <a:r>
              <a:rPr kumimoji="1" lang="zh-CN" altLang="en-US" sz="1600" dirty="0">
                <a:latin typeface="+mj-ea"/>
                <a:ea typeface="+mj-ea"/>
              </a:rPr>
              <a:t>：去除裁剪边缘的目标框。</a:t>
            </a:r>
            <a:endParaRPr kumimoji="1" lang="en-US" altLang="zh-CN" sz="1600" dirty="0">
              <a:latin typeface="+mj-ea"/>
              <a:ea typeface="+mj-ea"/>
            </a:endParaRPr>
          </a:p>
        </p:txBody>
      </p:sp>
      <p:pic>
        <p:nvPicPr>
          <p:cNvPr id="4" name="图片 3">
            <a:extLst>
              <a:ext uri="{FF2B5EF4-FFF2-40B4-BE49-F238E27FC236}">
                <a16:creationId xmlns:a16="http://schemas.microsoft.com/office/drawing/2014/main" id="{A7D51AF9-CC45-7C40-9CBB-A78D2DDC2D0B}"/>
              </a:ext>
            </a:extLst>
          </p:cNvPr>
          <p:cNvPicPr>
            <a:picLocks noChangeAspect="1"/>
          </p:cNvPicPr>
          <p:nvPr/>
        </p:nvPicPr>
        <p:blipFill rotWithShape="1">
          <a:blip r:embed="rId2"/>
          <a:srcRect b="3752"/>
          <a:stretch/>
        </p:blipFill>
        <p:spPr>
          <a:xfrm>
            <a:off x="2706578" y="3825047"/>
            <a:ext cx="6877527" cy="2520280"/>
          </a:xfrm>
          <a:prstGeom prst="rect">
            <a:avLst/>
          </a:prstGeom>
        </p:spPr>
      </p:pic>
    </p:spTree>
    <p:extLst>
      <p:ext uri="{BB962C8B-B14F-4D97-AF65-F5344CB8AC3E}">
        <p14:creationId xmlns:p14="http://schemas.microsoft.com/office/powerpoint/2010/main" val="869883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40AA19D-D4C1-ED48-AB2D-A180B2B32BDD}"/>
              </a:ext>
            </a:extLst>
          </p:cNvPr>
          <p:cNvSpPr txBox="1"/>
          <p:nvPr/>
        </p:nvSpPr>
        <p:spPr>
          <a:xfrm>
            <a:off x="722076" y="620688"/>
            <a:ext cx="3240360" cy="461665"/>
          </a:xfrm>
          <a:prstGeom prst="rect">
            <a:avLst/>
          </a:prstGeom>
          <a:noFill/>
        </p:spPr>
        <p:txBody>
          <a:bodyPr wrap="square" rtlCol="0">
            <a:spAutoFit/>
          </a:bodyPr>
          <a:lstStyle>
            <a:defPPr>
              <a:defRPr lang="zh-CN"/>
            </a:defPPr>
            <a:lvl1pPr>
              <a:defRPr kumimoji="1" sz="2400"/>
            </a:lvl1pPr>
          </a:lstStyle>
          <a:p>
            <a:r>
              <a:rPr lang="en-US" altLang="zh-CN" dirty="0" err="1"/>
              <a:t>CornetNet</a:t>
            </a:r>
            <a:r>
              <a:rPr lang="en-US" altLang="zh-CN" dirty="0"/>
              <a:t>-</a:t>
            </a:r>
            <a:r>
              <a:rPr lang="en" altLang="zh-CN" dirty="0"/>
              <a:t>Saccade</a:t>
            </a:r>
            <a:endParaRPr lang="zh-CN" altLang="en-US" dirty="0"/>
          </a:p>
        </p:txBody>
      </p:sp>
      <p:sp>
        <p:nvSpPr>
          <p:cNvPr id="4" name="文本框 3">
            <a:extLst>
              <a:ext uri="{FF2B5EF4-FFF2-40B4-BE49-F238E27FC236}">
                <a16:creationId xmlns:a16="http://schemas.microsoft.com/office/drawing/2014/main" id="{64F1ECC5-3472-734B-8943-BA099063B5BF}"/>
              </a:ext>
            </a:extLst>
          </p:cNvPr>
          <p:cNvSpPr txBox="1"/>
          <p:nvPr/>
        </p:nvSpPr>
        <p:spPr>
          <a:xfrm>
            <a:off x="722076" y="1340768"/>
            <a:ext cx="10990548" cy="2616101"/>
          </a:xfrm>
          <a:prstGeom prst="rect">
            <a:avLst/>
          </a:prstGeom>
          <a:noFill/>
        </p:spPr>
        <p:txBody>
          <a:bodyPr wrap="square" rtlCol="0">
            <a:spAutoFit/>
          </a:bodyPr>
          <a:lstStyle/>
          <a:p>
            <a:r>
              <a:rPr kumimoji="1" lang="en-US" altLang="zh-CN" dirty="0">
                <a:latin typeface="+mj-ea"/>
                <a:ea typeface="+mj-ea"/>
              </a:rPr>
              <a:t>Step</a:t>
            </a:r>
            <a:r>
              <a:rPr kumimoji="1" lang="zh-CN" altLang="en-US" dirty="0">
                <a:latin typeface="+mj-ea"/>
                <a:ea typeface="+mj-ea"/>
              </a:rPr>
              <a:t> </a:t>
            </a:r>
            <a:r>
              <a:rPr kumimoji="1" lang="en-US" altLang="zh-CN" dirty="0">
                <a:latin typeface="+mj-ea"/>
                <a:ea typeface="+mj-ea"/>
              </a:rPr>
              <a:t>3:</a:t>
            </a:r>
            <a:r>
              <a:rPr kumimoji="1" lang="zh-CN" altLang="en-US" dirty="0">
                <a:latin typeface="+mj-ea"/>
                <a:ea typeface="+mj-ea"/>
              </a:rPr>
              <a:t> 平衡精确度和速度</a:t>
            </a:r>
            <a:endParaRPr kumimoji="1" lang="en-US" altLang="zh-CN" dirty="0">
              <a:latin typeface="+mj-ea"/>
              <a:ea typeface="+mj-ea"/>
            </a:endParaRPr>
          </a:p>
          <a:p>
            <a:r>
              <a:rPr kumimoji="1" lang="zh-CN" altLang="en-US" sz="1600" dirty="0">
                <a:latin typeface="+mj-ea"/>
                <a:ea typeface="+mj-ea"/>
              </a:rPr>
              <a:t>可以通过控制每张图片中目标位置的最大个数来平衡精确度和速度。</a:t>
            </a:r>
            <a:endParaRPr kumimoji="1" lang="en-US" altLang="zh-CN" sz="1600" dirty="0">
              <a:latin typeface="+mj-ea"/>
              <a:ea typeface="+mj-ea"/>
            </a:endParaRPr>
          </a:p>
          <a:p>
            <a:r>
              <a:rPr kumimoji="1" lang="zh-CN" altLang="en-US" sz="1600" dirty="0">
                <a:latin typeface="+mj-ea"/>
                <a:ea typeface="+mj-ea"/>
              </a:rPr>
              <a:t>优先选择更可能包含目标的位置来检测，因为需要将获得的目标位置按分数排序，优先选择从边界框中获得的位置，选择前</a:t>
            </a:r>
            <a:r>
              <a:rPr kumimoji="1" lang="en-US" altLang="zh-CN" sz="1600" dirty="0" err="1">
                <a:latin typeface="+mj-ea"/>
                <a:ea typeface="+mj-ea"/>
              </a:rPr>
              <a:t>kmax</a:t>
            </a:r>
            <a:r>
              <a:rPr kumimoji="1" lang="zh-CN" altLang="en-US" sz="1600" dirty="0">
                <a:latin typeface="+mj-ea"/>
                <a:ea typeface="+mj-ea"/>
              </a:rPr>
              <a:t>个目标位置检测目标。</a:t>
            </a:r>
            <a:endParaRPr kumimoji="1" lang="en-US" altLang="zh-CN" sz="1600" dirty="0">
              <a:latin typeface="+mj-ea"/>
              <a:ea typeface="+mj-ea"/>
            </a:endParaRPr>
          </a:p>
          <a:p>
            <a:endParaRPr kumimoji="1" lang="en-US" altLang="zh-CN" sz="1600" dirty="0">
              <a:latin typeface="+mj-ea"/>
              <a:ea typeface="+mj-ea"/>
            </a:endParaRPr>
          </a:p>
          <a:p>
            <a:r>
              <a:rPr kumimoji="1" lang="en-US" altLang="zh-CN" dirty="0">
                <a:latin typeface="+mj-ea"/>
                <a:ea typeface="+mj-ea"/>
              </a:rPr>
              <a:t>Step</a:t>
            </a:r>
            <a:r>
              <a:rPr kumimoji="1" lang="zh-CN" altLang="en-US" dirty="0">
                <a:latin typeface="+mj-ea"/>
                <a:ea typeface="+mj-ea"/>
              </a:rPr>
              <a:t> </a:t>
            </a:r>
            <a:r>
              <a:rPr kumimoji="1" lang="en-US" altLang="zh-CN" dirty="0">
                <a:latin typeface="+mj-ea"/>
                <a:ea typeface="+mj-ea"/>
              </a:rPr>
              <a:t>4:</a:t>
            </a:r>
            <a:r>
              <a:rPr kumimoji="1" lang="zh-CN" altLang="en-US" dirty="0">
                <a:latin typeface="+mj-ea"/>
                <a:ea typeface="+mj-ea"/>
              </a:rPr>
              <a:t> 抑制冗余的目标位置</a:t>
            </a:r>
            <a:endParaRPr kumimoji="1" lang="en-US" altLang="zh-CN" dirty="0">
              <a:latin typeface="+mj-ea"/>
              <a:ea typeface="+mj-ea"/>
            </a:endParaRPr>
          </a:p>
          <a:p>
            <a:r>
              <a:rPr kumimoji="1" lang="zh-CN" altLang="en-US" sz="1600" b="1" dirty="0">
                <a:latin typeface="+mj-ea"/>
                <a:ea typeface="+mj-ea"/>
              </a:rPr>
              <a:t>问题</a:t>
            </a:r>
            <a:r>
              <a:rPr kumimoji="1" lang="zh-CN" altLang="en-US" sz="1600" dirty="0">
                <a:latin typeface="+mj-ea"/>
                <a:ea typeface="+mj-ea"/>
              </a:rPr>
              <a:t>：当两个目标距离很近时，会产生高度重叠的两个区域。将两个区域都处理是不合适的，因为检测其中一个的时候很有可能会检测到另一个。</a:t>
            </a:r>
            <a:endParaRPr kumimoji="1" lang="en-US" altLang="zh-CN" sz="1600" dirty="0">
              <a:latin typeface="+mj-ea"/>
              <a:ea typeface="+mj-ea"/>
            </a:endParaRPr>
          </a:p>
          <a:p>
            <a:r>
              <a:rPr kumimoji="1" lang="zh-CN" altLang="en-US" sz="1600" b="1" dirty="0">
                <a:latin typeface="+mj-ea"/>
                <a:ea typeface="+mj-ea"/>
              </a:rPr>
              <a:t>解决方法：</a:t>
            </a:r>
            <a:r>
              <a:rPr kumimoji="1" lang="zh-CN" altLang="en-US" sz="1600" dirty="0">
                <a:latin typeface="+mj-ea"/>
                <a:ea typeface="+mj-ea"/>
              </a:rPr>
              <a:t>采用类似</a:t>
            </a:r>
            <a:r>
              <a:rPr kumimoji="1" lang="en-US" altLang="zh-CN" sz="1600" dirty="0" err="1">
                <a:latin typeface="+mj-ea"/>
                <a:ea typeface="+mj-ea"/>
              </a:rPr>
              <a:t>nms</a:t>
            </a:r>
            <a:r>
              <a:rPr kumimoji="1" lang="zh-CN" altLang="en-US" sz="1600" dirty="0">
                <a:latin typeface="+mj-ea"/>
                <a:ea typeface="+mj-ea"/>
              </a:rPr>
              <a:t>的过程去除冗余位置。首先将目标位置排序，优先从边界框中而不是从</a:t>
            </a:r>
            <a:r>
              <a:rPr kumimoji="1" lang="en-US" altLang="zh-CN" sz="1600" dirty="0">
                <a:latin typeface="+mj-ea"/>
                <a:ea typeface="+mj-ea"/>
              </a:rPr>
              <a:t>attention</a:t>
            </a:r>
            <a:r>
              <a:rPr kumimoji="1" lang="zh-CN" altLang="en-US" sz="1600" dirty="0">
                <a:latin typeface="+mj-ea"/>
                <a:ea typeface="+mj-ea"/>
              </a:rPr>
              <a:t> </a:t>
            </a:r>
            <a:r>
              <a:rPr kumimoji="1" lang="en-US" altLang="zh-CN" sz="1600" dirty="0">
                <a:latin typeface="+mj-ea"/>
                <a:ea typeface="+mj-ea"/>
              </a:rPr>
              <a:t>maps</a:t>
            </a:r>
            <a:r>
              <a:rPr kumimoji="1" lang="zh-CN" altLang="en-US" sz="1600" dirty="0">
                <a:latin typeface="+mj-ea"/>
                <a:ea typeface="+mj-ea"/>
              </a:rPr>
              <a:t>中选择位置。然后只保留最佳目标位置，将靠近该位置的其他位置删除，重复该过程直到没有目标位置。</a:t>
            </a:r>
            <a:endParaRPr kumimoji="1" lang="en-US" altLang="zh-CN" sz="1600" dirty="0">
              <a:latin typeface="+mj-ea"/>
              <a:ea typeface="+mj-ea"/>
            </a:endParaRPr>
          </a:p>
        </p:txBody>
      </p:sp>
      <p:pic>
        <p:nvPicPr>
          <p:cNvPr id="6" name="图片 5">
            <a:extLst>
              <a:ext uri="{FF2B5EF4-FFF2-40B4-BE49-F238E27FC236}">
                <a16:creationId xmlns:a16="http://schemas.microsoft.com/office/drawing/2014/main" id="{6CFE64BE-684D-3945-AE96-8648C4C85D90}"/>
              </a:ext>
            </a:extLst>
          </p:cNvPr>
          <p:cNvPicPr>
            <a:picLocks noChangeAspect="1"/>
          </p:cNvPicPr>
          <p:nvPr/>
        </p:nvPicPr>
        <p:blipFill>
          <a:blip r:embed="rId2"/>
          <a:stretch>
            <a:fillRect/>
          </a:stretch>
        </p:blipFill>
        <p:spPr>
          <a:xfrm>
            <a:off x="2342256" y="3956869"/>
            <a:ext cx="7325051" cy="2508579"/>
          </a:xfrm>
          <a:prstGeom prst="rect">
            <a:avLst/>
          </a:prstGeom>
        </p:spPr>
      </p:pic>
    </p:spTree>
    <p:extLst>
      <p:ext uri="{BB962C8B-B14F-4D97-AF65-F5344CB8AC3E}">
        <p14:creationId xmlns:p14="http://schemas.microsoft.com/office/powerpoint/2010/main" val="1262175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3240360" cy="738664"/>
          </a:xfrm>
          <a:prstGeom prst="rect">
            <a:avLst/>
          </a:prstGeom>
          <a:noFill/>
        </p:spPr>
        <p:txBody>
          <a:bodyPr wrap="square" rtlCol="0">
            <a:spAutoFit/>
          </a:bodyPr>
          <a:lstStyle/>
          <a:p>
            <a:r>
              <a:rPr kumimoji="1" lang="en-US" altLang="zh-CN" sz="2400" dirty="0" err="1"/>
              <a:t>CornetNet</a:t>
            </a:r>
            <a:r>
              <a:rPr kumimoji="1" lang="en-US" altLang="zh-CN" sz="2400" dirty="0"/>
              <a:t>-lite</a:t>
            </a:r>
          </a:p>
          <a:p>
            <a:endParaRPr kumimoji="1" lang="zh-CN" altLang="en-US" dirty="0"/>
          </a:p>
        </p:txBody>
      </p:sp>
      <p:sp>
        <p:nvSpPr>
          <p:cNvPr id="3" name="矩形 2">
            <a:extLst>
              <a:ext uri="{FF2B5EF4-FFF2-40B4-BE49-F238E27FC236}">
                <a16:creationId xmlns:a16="http://schemas.microsoft.com/office/drawing/2014/main" id="{6BEFFE1B-1148-AC4C-8D2B-BD8BB55006A2}"/>
              </a:ext>
            </a:extLst>
          </p:cNvPr>
          <p:cNvSpPr/>
          <p:nvPr/>
        </p:nvSpPr>
        <p:spPr>
          <a:xfrm>
            <a:off x="722076" y="1772816"/>
            <a:ext cx="10441159" cy="615553"/>
          </a:xfrm>
          <a:prstGeom prst="rect">
            <a:avLst/>
          </a:prstGeom>
        </p:spPr>
        <p:txBody>
          <a:bodyPr wrap="square">
            <a:spAutoFit/>
          </a:bodyPr>
          <a:lstStyle/>
          <a:p>
            <a:pPr algn="just"/>
            <a:endParaRPr lang="en-US" altLang="zh-CN" sz="1600" dirty="0">
              <a:solidFill>
                <a:srgbClr val="2B2B2B"/>
              </a:solidFill>
              <a:latin typeface="+mj-ea"/>
              <a:ea typeface="+mj-ea"/>
            </a:endParaRPr>
          </a:p>
          <a:p>
            <a:pPr algn="just"/>
            <a:endParaRPr lang="zh-CN" altLang="en-US" b="0" i="0" dirty="0">
              <a:solidFill>
                <a:srgbClr val="2B2B2B"/>
              </a:solidFill>
              <a:effectLst/>
              <a:latin typeface="simsun" panose="02010600030101010101" pitchFamily="2" charset="-122"/>
              <a:ea typeface="simsun" panose="02010600030101010101" pitchFamily="2" charset="-122"/>
            </a:endParaRPr>
          </a:p>
        </p:txBody>
      </p:sp>
      <p:pic>
        <p:nvPicPr>
          <p:cNvPr id="4" name="图片 3">
            <a:extLst>
              <a:ext uri="{FF2B5EF4-FFF2-40B4-BE49-F238E27FC236}">
                <a16:creationId xmlns:a16="http://schemas.microsoft.com/office/drawing/2014/main" id="{A87C74B0-A545-5247-8A97-255FA59904A6}"/>
              </a:ext>
            </a:extLst>
          </p:cNvPr>
          <p:cNvPicPr>
            <a:picLocks noChangeAspect="1"/>
          </p:cNvPicPr>
          <p:nvPr/>
        </p:nvPicPr>
        <p:blipFill>
          <a:blip r:embed="rId2"/>
          <a:stretch>
            <a:fillRect/>
          </a:stretch>
        </p:blipFill>
        <p:spPr>
          <a:xfrm>
            <a:off x="6269256" y="1917554"/>
            <a:ext cx="5473700" cy="812800"/>
          </a:xfrm>
          <a:prstGeom prst="rect">
            <a:avLst/>
          </a:prstGeom>
        </p:spPr>
      </p:pic>
      <p:sp>
        <p:nvSpPr>
          <p:cNvPr id="6" name="文本框 5">
            <a:extLst>
              <a:ext uri="{FF2B5EF4-FFF2-40B4-BE49-F238E27FC236}">
                <a16:creationId xmlns:a16="http://schemas.microsoft.com/office/drawing/2014/main" id="{F3D4D7CC-243B-144D-BF79-561FDDDC8F05}"/>
              </a:ext>
            </a:extLst>
          </p:cNvPr>
          <p:cNvSpPr txBox="1"/>
          <p:nvPr/>
        </p:nvSpPr>
        <p:spPr>
          <a:xfrm>
            <a:off x="6269256" y="1304154"/>
            <a:ext cx="2774731" cy="369332"/>
          </a:xfrm>
          <a:prstGeom prst="rect">
            <a:avLst/>
          </a:prstGeom>
          <a:noFill/>
        </p:spPr>
        <p:txBody>
          <a:bodyPr wrap="square" rtlCol="0">
            <a:spAutoFit/>
          </a:bodyPr>
          <a:lstStyle/>
          <a:p>
            <a:r>
              <a:rPr kumimoji="1" lang="en-US" altLang="zh-CN" dirty="0"/>
              <a:t>2.</a:t>
            </a:r>
            <a:r>
              <a:rPr kumimoji="1" lang="zh-CN" altLang="en-US" dirty="0"/>
              <a:t> 显存占用</a:t>
            </a:r>
          </a:p>
        </p:txBody>
      </p:sp>
      <p:sp>
        <p:nvSpPr>
          <p:cNvPr id="7" name="文本框 6">
            <a:extLst>
              <a:ext uri="{FF2B5EF4-FFF2-40B4-BE49-F238E27FC236}">
                <a16:creationId xmlns:a16="http://schemas.microsoft.com/office/drawing/2014/main" id="{DC7F6FA9-DFC1-424D-A98A-ACB5AC94E46D}"/>
              </a:ext>
            </a:extLst>
          </p:cNvPr>
          <p:cNvSpPr txBox="1"/>
          <p:nvPr/>
        </p:nvSpPr>
        <p:spPr>
          <a:xfrm>
            <a:off x="6269256" y="2974422"/>
            <a:ext cx="5160581" cy="923330"/>
          </a:xfrm>
          <a:prstGeom prst="rect">
            <a:avLst/>
          </a:prstGeom>
          <a:noFill/>
        </p:spPr>
        <p:txBody>
          <a:bodyPr wrap="square" rtlCol="0">
            <a:spAutoFit/>
          </a:bodyPr>
          <a:lstStyle/>
          <a:p>
            <a:r>
              <a:rPr kumimoji="1" lang="en-US" altLang="zh-CN" dirty="0"/>
              <a:t>3.</a:t>
            </a:r>
            <a:r>
              <a:rPr kumimoji="1" lang="zh-CN" altLang="en-US" dirty="0"/>
              <a:t>误差分析</a:t>
            </a:r>
            <a:endParaRPr kumimoji="1" lang="en-US" altLang="zh-CN" dirty="0"/>
          </a:p>
          <a:p>
            <a:r>
              <a:rPr kumimoji="1" lang="en-US" altLang="zh-CN" dirty="0"/>
              <a:t>Attention</a:t>
            </a:r>
            <a:r>
              <a:rPr kumimoji="1" lang="zh-CN" altLang="en-US" dirty="0"/>
              <a:t> </a:t>
            </a:r>
            <a:r>
              <a:rPr kumimoji="1" lang="en-US" altLang="zh-CN" dirty="0"/>
              <a:t>maps</a:t>
            </a:r>
            <a:r>
              <a:rPr kumimoji="1" lang="zh-CN" altLang="en-US" dirty="0"/>
              <a:t>对准确率影响很大，实验对比了用预测的</a:t>
            </a:r>
            <a:r>
              <a:rPr kumimoji="1" lang="en-US" altLang="zh-CN" dirty="0"/>
              <a:t>attention</a:t>
            </a:r>
            <a:r>
              <a:rPr kumimoji="1" lang="zh-CN" altLang="en-US" dirty="0"/>
              <a:t> </a:t>
            </a:r>
            <a:r>
              <a:rPr kumimoji="1" lang="en-US" altLang="zh-CN" dirty="0"/>
              <a:t>maps</a:t>
            </a:r>
            <a:r>
              <a:rPr kumimoji="1" lang="zh-CN" altLang="en-US" dirty="0"/>
              <a:t>和用</a:t>
            </a:r>
            <a:r>
              <a:rPr kumimoji="1" lang="en-US" altLang="zh-CN" dirty="0"/>
              <a:t>ground</a:t>
            </a:r>
            <a:r>
              <a:rPr kumimoji="1" lang="zh-CN" altLang="en-US" dirty="0"/>
              <a:t> </a:t>
            </a:r>
            <a:r>
              <a:rPr kumimoji="1" lang="en-US" altLang="zh-CN" dirty="0"/>
              <a:t>truth</a:t>
            </a:r>
            <a:r>
              <a:rPr kumimoji="1" lang="zh-CN" altLang="en-US" dirty="0"/>
              <a:t>两种情况。</a:t>
            </a:r>
          </a:p>
        </p:txBody>
      </p:sp>
      <p:pic>
        <p:nvPicPr>
          <p:cNvPr id="8" name="图片 7">
            <a:extLst>
              <a:ext uri="{FF2B5EF4-FFF2-40B4-BE49-F238E27FC236}">
                <a16:creationId xmlns:a16="http://schemas.microsoft.com/office/drawing/2014/main" id="{56DDDD0C-5FD7-4448-B03E-D2FB871E1A90}"/>
              </a:ext>
            </a:extLst>
          </p:cNvPr>
          <p:cNvPicPr>
            <a:picLocks noChangeAspect="1"/>
          </p:cNvPicPr>
          <p:nvPr/>
        </p:nvPicPr>
        <p:blipFill>
          <a:blip r:embed="rId3"/>
          <a:stretch>
            <a:fillRect/>
          </a:stretch>
        </p:blipFill>
        <p:spPr>
          <a:xfrm>
            <a:off x="6290604" y="4141820"/>
            <a:ext cx="4965700" cy="990600"/>
          </a:xfrm>
          <a:prstGeom prst="rect">
            <a:avLst/>
          </a:prstGeom>
        </p:spPr>
      </p:pic>
      <p:pic>
        <p:nvPicPr>
          <p:cNvPr id="9" name="图片 8">
            <a:extLst>
              <a:ext uri="{FF2B5EF4-FFF2-40B4-BE49-F238E27FC236}">
                <a16:creationId xmlns:a16="http://schemas.microsoft.com/office/drawing/2014/main" id="{1BC34206-A534-4B48-B7C7-1E3D7F142682}"/>
              </a:ext>
            </a:extLst>
          </p:cNvPr>
          <p:cNvPicPr>
            <a:picLocks noChangeAspect="1"/>
          </p:cNvPicPr>
          <p:nvPr/>
        </p:nvPicPr>
        <p:blipFill>
          <a:blip r:embed="rId4"/>
          <a:stretch>
            <a:fillRect/>
          </a:stretch>
        </p:blipFill>
        <p:spPr>
          <a:xfrm>
            <a:off x="812027" y="1917554"/>
            <a:ext cx="5067300" cy="3644900"/>
          </a:xfrm>
          <a:prstGeom prst="rect">
            <a:avLst/>
          </a:prstGeom>
        </p:spPr>
      </p:pic>
      <p:sp>
        <p:nvSpPr>
          <p:cNvPr id="10" name="文本框 9">
            <a:extLst>
              <a:ext uri="{FF2B5EF4-FFF2-40B4-BE49-F238E27FC236}">
                <a16:creationId xmlns:a16="http://schemas.microsoft.com/office/drawing/2014/main" id="{D60926F0-AEA5-7043-AC61-74D8C1EE4ECC}"/>
              </a:ext>
            </a:extLst>
          </p:cNvPr>
          <p:cNvSpPr txBox="1"/>
          <p:nvPr/>
        </p:nvSpPr>
        <p:spPr>
          <a:xfrm>
            <a:off x="686559" y="1304154"/>
            <a:ext cx="2774731" cy="369332"/>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AP</a:t>
            </a:r>
            <a:r>
              <a:rPr kumimoji="1" lang="zh-CN" altLang="en-US" dirty="0"/>
              <a:t>与</a:t>
            </a:r>
            <a:r>
              <a:rPr kumimoji="1" lang="en-US" altLang="zh-CN" dirty="0"/>
              <a:t>inference</a:t>
            </a:r>
            <a:r>
              <a:rPr kumimoji="1" lang="zh-CN" altLang="en-US" dirty="0"/>
              <a:t> </a:t>
            </a:r>
            <a:r>
              <a:rPr kumimoji="1" lang="en-US" altLang="zh-CN" dirty="0"/>
              <a:t>time</a:t>
            </a:r>
            <a:endParaRPr kumimoji="1" lang="zh-CN" altLang="en-US" dirty="0"/>
          </a:p>
        </p:txBody>
      </p:sp>
    </p:spTree>
    <p:extLst>
      <p:ext uri="{BB962C8B-B14F-4D97-AF65-F5344CB8AC3E}">
        <p14:creationId xmlns:p14="http://schemas.microsoft.com/office/powerpoint/2010/main" val="259441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18</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a:t>FCOS</a:t>
            </a:r>
          </a:p>
          <a:p>
            <a:endParaRPr kumimoji="1"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B506E418-D4FE-5748-81EF-040176BC16C7}"/>
                  </a:ext>
                </a:extLst>
              </p:cNvPr>
              <p:cNvSpPr txBox="1"/>
              <p:nvPr/>
            </p:nvSpPr>
            <p:spPr>
              <a:xfrm>
                <a:off x="695400" y="1215336"/>
                <a:ext cx="10238289" cy="646331"/>
              </a:xfrm>
              <a:prstGeom prst="rect">
                <a:avLst/>
              </a:prstGeom>
              <a:noFill/>
            </p:spPr>
            <p:txBody>
              <a:bodyPr wrap="square" rtlCol="0">
                <a:spAutoFit/>
              </a:bodyPr>
              <a:lstStyle/>
              <a:p>
                <a:r>
                  <a:rPr kumimoji="1" lang="zh-CN" altLang="en-US" dirty="0"/>
                  <a:t>整体思想：</a:t>
                </a:r>
                <a:endParaRPr kumimoji="1" lang="en-US" altLang="zh-CN" dirty="0"/>
              </a:p>
              <a:p>
                <a:r>
                  <a:rPr kumimoji="1" lang="zh-CN" altLang="en-US" dirty="0"/>
                  <a:t>直接对</a:t>
                </a:r>
                <a:r>
                  <a:rPr kumimoji="1" lang="en-US" altLang="zh-CN" dirty="0"/>
                  <a:t>feature</a:t>
                </a:r>
                <a:r>
                  <a:rPr kumimoji="1" lang="zh-CN" altLang="en-US" dirty="0"/>
                  <a:t> </a:t>
                </a:r>
                <a:r>
                  <a:rPr kumimoji="1" lang="en-US" altLang="zh-CN" dirty="0"/>
                  <a:t>maps</a:t>
                </a:r>
                <a:r>
                  <a:rPr kumimoji="1" lang="zh-CN" altLang="en-US" dirty="0"/>
                  <a:t>上的每个位置回归目标框，预测框的</a:t>
                </a:r>
                <a:r>
                  <a:rPr kumimoji="1" lang="en-US" altLang="zh-CN" dirty="0"/>
                  <a:t>label</a:t>
                </a:r>
                <a:r>
                  <a:rPr kumimoji="1" lang="zh-CN" altLang="en-US" dirty="0"/>
                  <a:t>和</a:t>
                </a:r>
                <a:r>
                  <a:rPr kumimoji="1" lang="en-US" altLang="zh-CN" dirty="0"/>
                  <a:t>4D</a:t>
                </a:r>
                <a:r>
                  <a:rPr kumimoji="1" lang="zh-CN" altLang="en-US" dirty="0"/>
                  <a:t>向量</a:t>
                </a:r>
                <a14:m>
                  <m:oMath xmlns:m="http://schemas.openxmlformats.org/officeDocument/2006/math">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𝑙</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𝑡</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𝑟</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𝑏</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oMath>
                </a14:m>
                <a:r>
                  <a:rPr kumimoji="1" lang="zh-CN" altLang="en-US" dirty="0"/>
                  <a:t>确定框的位置。</a:t>
                </a:r>
                <a:endParaRPr kumimoji="1" lang="en-US" altLang="zh-CN" dirty="0"/>
              </a:p>
            </p:txBody>
          </p:sp>
        </mc:Choice>
        <mc:Fallback>
          <p:sp>
            <p:nvSpPr>
              <p:cNvPr id="6" name="文本框 5">
                <a:extLst>
                  <a:ext uri="{FF2B5EF4-FFF2-40B4-BE49-F238E27FC236}">
                    <a16:creationId xmlns:a16="http://schemas.microsoft.com/office/drawing/2014/main" id="{B506E418-D4FE-5748-81EF-040176BC16C7}"/>
                  </a:ext>
                </a:extLst>
              </p:cNvPr>
              <p:cNvSpPr txBox="1">
                <a:spLocks noRot="1" noChangeAspect="1" noMove="1" noResize="1" noEditPoints="1" noAdjustHandles="1" noChangeArrowheads="1" noChangeShapeType="1" noTextEdit="1"/>
              </p:cNvSpPr>
              <p:nvPr/>
            </p:nvSpPr>
            <p:spPr>
              <a:xfrm>
                <a:off x="695400" y="1215336"/>
                <a:ext cx="10238289" cy="646331"/>
              </a:xfrm>
              <a:prstGeom prst="rect">
                <a:avLst/>
              </a:prstGeom>
              <a:blipFill>
                <a:blip r:embed="rId2"/>
                <a:stretch>
                  <a:fillRect l="-496" t="-7843" b="-1176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B327606-9EB0-7043-80DD-CD17DCF8533F}"/>
              </a:ext>
            </a:extLst>
          </p:cNvPr>
          <p:cNvPicPr>
            <a:picLocks noChangeAspect="1"/>
          </p:cNvPicPr>
          <p:nvPr/>
        </p:nvPicPr>
        <p:blipFill>
          <a:blip r:embed="rId3"/>
          <a:stretch>
            <a:fillRect/>
          </a:stretch>
        </p:blipFill>
        <p:spPr>
          <a:xfrm>
            <a:off x="3071664" y="2143799"/>
            <a:ext cx="5657020" cy="3214216"/>
          </a:xfrm>
          <a:prstGeom prst="rect">
            <a:avLst/>
          </a:prstGeom>
        </p:spPr>
      </p:pic>
    </p:spTree>
    <p:extLst>
      <p:ext uri="{BB962C8B-B14F-4D97-AF65-F5344CB8AC3E}">
        <p14:creationId xmlns:p14="http://schemas.microsoft.com/office/powerpoint/2010/main" val="458825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19</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a:t>FCOS</a:t>
            </a:r>
          </a:p>
          <a:p>
            <a:endParaRPr kumimoji="1"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B506E418-D4FE-5748-81EF-040176BC16C7}"/>
                  </a:ext>
                </a:extLst>
              </p:cNvPr>
              <p:cNvSpPr txBox="1"/>
              <p:nvPr/>
            </p:nvSpPr>
            <p:spPr>
              <a:xfrm>
                <a:off x="695400" y="1215336"/>
                <a:ext cx="10238289" cy="4318233"/>
              </a:xfrm>
              <a:prstGeom prst="rect">
                <a:avLst/>
              </a:prstGeom>
              <a:noFill/>
            </p:spPr>
            <p:txBody>
              <a:bodyPr wrap="square" rtlCol="0">
                <a:spAutoFit/>
              </a:bodyPr>
              <a:lstStyle/>
              <a:p>
                <a:r>
                  <a:rPr kumimoji="1" lang="zh-CN" altLang="en-US" dirty="0"/>
                  <a:t>（</a:t>
                </a:r>
                <a:r>
                  <a:rPr kumimoji="1" lang="en-US" altLang="zh-CN" dirty="0"/>
                  <a:t>1</a:t>
                </a:r>
                <a:r>
                  <a:rPr kumimoji="1" lang="zh-CN" altLang="en-US" dirty="0"/>
                  <a:t>）判断正负样本</a:t>
                </a:r>
                <a:endParaRPr kumimoji="1" lang="en-US" altLang="zh-CN" dirty="0"/>
              </a:p>
              <a:p>
                <a:r>
                  <a:rPr kumimoji="1" lang="zh-CN" altLang="en-US" dirty="0"/>
                  <a:t>如果位置</a:t>
                </a:r>
                <a14:m>
                  <m:oMath xmlns:m="http://schemas.openxmlformats.org/officeDocument/2006/math">
                    <m:r>
                      <a:rPr kumimoji="1" lang="en-US" altLang="zh-CN" i="1">
                        <a:latin typeface="Cambria Math" panose="02040503050406030204" pitchFamily="18" charset="0"/>
                      </a:rPr>
                      <m:t>(</m:t>
                    </m:r>
                    <m:r>
                      <a:rPr kumimoji="1" lang="en-US" altLang="zh-CN" i="1">
                        <a:latin typeface="Cambria Math" panose="02040503050406030204" pitchFamily="18" charset="0"/>
                      </a:rPr>
                      <m:t>𝑥</m:t>
                    </m:r>
                    <m:r>
                      <a:rPr kumimoji="1" lang="en-US" altLang="zh-CN" i="1">
                        <a:latin typeface="Cambria Math" panose="02040503050406030204" pitchFamily="18" charset="0"/>
                      </a:rPr>
                      <m:t>,</m:t>
                    </m:r>
                    <m:r>
                      <a:rPr kumimoji="1" lang="en-US" altLang="zh-CN" i="1">
                        <a:latin typeface="Cambria Math" panose="02040503050406030204" pitchFamily="18" charset="0"/>
                      </a:rPr>
                      <m:t>𝑦</m:t>
                    </m:r>
                    <m:r>
                      <a:rPr kumimoji="1" lang="en-US" altLang="zh-CN" i="1">
                        <a:latin typeface="Cambria Math" panose="02040503050406030204" pitchFamily="18" charset="0"/>
                      </a:rPr>
                      <m:t>)</m:t>
                    </m:r>
                  </m:oMath>
                </a14:m>
                <a:r>
                  <a:rPr kumimoji="1" lang="zh-CN" altLang="en-US" dirty="0"/>
                  <a:t>落入</a:t>
                </a:r>
                <a:r>
                  <a:rPr kumimoji="1" lang="en-US" altLang="zh-CN" dirty="0" err="1"/>
                  <a:t>gt</a:t>
                </a:r>
                <a:r>
                  <a:rPr kumimoji="1" lang="zh-CN" altLang="en-US" dirty="0"/>
                  <a:t> 目标框则其被视为正样本，该位置的类别是目标框的</a:t>
                </a:r>
                <a:r>
                  <a:rPr kumimoji="1" lang="en-US" altLang="zh-CN" dirty="0"/>
                  <a:t>label</a:t>
                </a:r>
                <a:r>
                  <a:rPr kumimoji="1" lang="zh-CN" altLang="en-US" dirty="0"/>
                  <a:t>；否则位置被视为负样本，类别为</a:t>
                </a:r>
                <a:r>
                  <a:rPr kumimoji="1" lang="en-US" altLang="zh-CN" dirty="0"/>
                  <a:t>0</a:t>
                </a:r>
                <a:r>
                  <a:rPr kumimoji="1" lang="zh-CN" altLang="en-US" dirty="0"/>
                  <a:t>。如果某位置落入多个目标框，则将其视为模糊样本。处理方法是只选择面积最小的区域作为它的回归目标。通过多尺度预测，模糊样本的数量会被大大减少。</a:t>
                </a:r>
                <a:endParaRPr kumimoji="1" lang="en-US" altLang="zh-CN" dirty="0"/>
              </a:p>
              <a:p>
                <a:r>
                  <a:rPr kumimoji="1" lang="zh-CN" altLang="en-US" dirty="0"/>
                  <a:t>（</a:t>
                </a:r>
                <a:r>
                  <a:rPr kumimoji="1" lang="en-US" altLang="zh-CN" dirty="0"/>
                  <a:t>2</a:t>
                </a:r>
                <a:r>
                  <a:rPr kumimoji="1" lang="zh-CN" altLang="en-US" dirty="0"/>
                  <a:t>）训练目标</a:t>
                </a:r>
                <a:endParaRPr kumimoji="1" lang="en-US" altLang="zh-CN" dirty="0"/>
              </a:p>
              <a:p>
                <a:r>
                  <a:rPr kumimoji="1" lang="zh-CN" altLang="en-US" dirty="0"/>
                  <a:t>除了有分类的</a:t>
                </a:r>
                <a:r>
                  <a:rPr kumimoji="1" lang="en-US" altLang="zh-CN" dirty="0"/>
                  <a:t>label</a:t>
                </a:r>
                <a:r>
                  <a:rPr kumimoji="1" lang="zh-CN" altLang="en-US" dirty="0"/>
                  <a:t>，还有</a:t>
                </a:r>
                <a:r>
                  <a:rPr kumimoji="1" lang="en-US" altLang="zh-CN" dirty="0"/>
                  <a:t>4D</a:t>
                </a:r>
                <a:r>
                  <a:rPr kumimoji="1" lang="zh-CN" altLang="en-US" dirty="0"/>
                  <a:t>向量</a:t>
                </a:r>
                <a14:m>
                  <m:oMath xmlns:m="http://schemas.openxmlformats.org/officeDocument/2006/math">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𝑙</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𝑡</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𝑟</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𝑏</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oMath>
                </a14:m>
                <a:r>
                  <a:rPr kumimoji="1" lang="zh-CN" altLang="en-US" dirty="0"/>
                  <a:t>作为每个样本的回归目标，</a:t>
                </a:r>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𝑙</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𝑡</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𝑟</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𝑏</m:t>
                        </m:r>
                      </m:e>
                      <m:sup>
                        <m:r>
                          <a:rPr kumimoji="1" lang="en-US" altLang="zh-CN" i="1">
                            <a:latin typeface="Cambria Math" panose="02040503050406030204" pitchFamily="18" charset="0"/>
                          </a:rPr>
                          <m:t>∗</m:t>
                        </m:r>
                      </m:sup>
                    </m:sSup>
                  </m:oMath>
                </a14:m>
                <a:r>
                  <a:rPr kumimoji="1" lang="zh-CN" altLang="en-US" dirty="0"/>
                  <a:t>表示点</a:t>
                </a:r>
                <a14:m>
                  <m:oMath xmlns:m="http://schemas.openxmlformats.org/officeDocument/2006/math">
                    <m:r>
                      <a:rPr kumimoji="1" lang="en-US" altLang="zh-CN" i="1">
                        <a:latin typeface="Cambria Math" panose="02040503050406030204" pitchFamily="18" charset="0"/>
                      </a:rPr>
                      <m:t>(</m:t>
                    </m:r>
                    <m:r>
                      <a:rPr kumimoji="1" lang="en-US" altLang="zh-CN" i="1">
                        <a:latin typeface="Cambria Math" panose="02040503050406030204" pitchFamily="18" charset="0"/>
                      </a:rPr>
                      <m:t>𝑥</m:t>
                    </m:r>
                    <m:r>
                      <a:rPr kumimoji="1" lang="en-US" altLang="zh-CN" i="1">
                        <a:latin typeface="Cambria Math" panose="02040503050406030204" pitchFamily="18" charset="0"/>
                      </a:rPr>
                      <m:t>,</m:t>
                    </m:r>
                    <m:r>
                      <a:rPr kumimoji="1" lang="en-US" altLang="zh-CN" i="1">
                        <a:latin typeface="Cambria Math" panose="02040503050406030204" pitchFamily="18" charset="0"/>
                      </a:rPr>
                      <m:t>𝑦</m:t>
                    </m:r>
                    <m:r>
                      <a:rPr kumimoji="1" lang="en-US" altLang="zh-CN" i="1">
                        <a:latin typeface="Cambria Math" panose="02040503050406030204" pitchFamily="18" charset="0"/>
                      </a:rPr>
                      <m:t>)</m:t>
                    </m:r>
                  </m:oMath>
                </a14:m>
                <a:r>
                  <a:rPr kumimoji="1" lang="zh-CN" altLang="en-US" dirty="0"/>
                  <a:t>到目标框四条边的距离。如果</a:t>
                </a:r>
                <a14:m>
                  <m:oMath xmlns:m="http://schemas.openxmlformats.org/officeDocument/2006/math">
                    <m:r>
                      <a:rPr kumimoji="1" lang="en-US" altLang="zh-CN" i="1">
                        <a:latin typeface="Cambria Math" panose="02040503050406030204" pitchFamily="18" charset="0"/>
                      </a:rPr>
                      <m:t>(</m:t>
                    </m:r>
                    <m:r>
                      <a:rPr kumimoji="1" lang="en-US" altLang="zh-CN" i="1">
                        <a:latin typeface="Cambria Math" panose="02040503050406030204" pitchFamily="18" charset="0"/>
                      </a:rPr>
                      <m:t>𝑥</m:t>
                    </m:r>
                    <m:r>
                      <a:rPr kumimoji="1" lang="en-US" altLang="zh-CN" i="1">
                        <a:latin typeface="Cambria Math" panose="02040503050406030204" pitchFamily="18" charset="0"/>
                      </a:rPr>
                      <m:t>,</m:t>
                    </m:r>
                    <m:r>
                      <a:rPr kumimoji="1" lang="en-US" altLang="zh-CN" i="1">
                        <a:latin typeface="Cambria Math" panose="02040503050406030204" pitchFamily="18" charset="0"/>
                      </a:rPr>
                      <m:t>𝑦</m:t>
                    </m:r>
                    <m:r>
                      <a:rPr kumimoji="1" lang="en-US" altLang="zh-CN" i="1">
                        <a:latin typeface="Cambria Math" panose="02040503050406030204" pitchFamily="18" charset="0"/>
                      </a:rPr>
                      <m:t>)</m:t>
                    </m:r>
                  </m:oMath>
                </a14:m>
                <a:r>
                  <a:rPr kumimoji="1" lang="zh-CN" altLang="en-US" dirty="0"/>
                  <a:t>落入目标框</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𝐵</m:t>
                        </m:r>
                      </m:e>
                      <m:sub>
                        <m:r>
                          <a:rPr kumimoji="1" lang="en-US" altLang="zh-CN" b="0" i="1" smtClean="0">
                            <a:latin typeface="Cambria Math" panose="02040503050406030204" pitchFamily="18" charset="0"/>
                          </a:rPr>
                          <m:t>𝑖</m:t>
                        </m:r>
                      </m:sub>
                    </m:sSub>
                  </m:oMath>
                </a14:m>
                <a:r>
                  <a:rPr kumimoji="1" lang="zh-CN" altLang="en-US" dirty="0"/>
                  <a:t>，训练的回归目标表示如下：</a:t>
                </a:r>
                <a:endParaRPr kumimoji="1" lang="en-US" altLang="zh-CN" dirty="0"/>
              </a:p>
              <a:p>
                <a:pPr algn="ct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𝑙</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0</m:t>
                        </m:r>
                      </m:sub>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sup>
                    </m:sSubSup>
                  </m:oMath>
                </a14:m>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b="0" i="1" smtClean="0">
                            <a:latin typeface="Cambria Math" panose="02040503050406030204" pitchFamily="18" charset="0"/>
                          </a:rPr>
                          <m:t>𝑡</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i="1">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b="0" i="1" smtClean="0">
                            <a:latin typeface="Cambria Math" panose="02040503050406030204" pitchFamily="18" charset="0"/>
                          </a:rPr>
                          <m:t>𝑦</m:t>
                        </m:r>
                      </m:e>
                      <m:sub>
                        <m:r>
                          <a:rPr kumimoji="1" lang="en-US" altLang="zh-CN" i="1">
                            <a:latin typeface="Cambria Math" panose="02040503050406030204" pitchFamily="18" charset="0"/>
                          </a:rPr>
                          <m:t>0</m:t>
                        </m:r>
                      </m:sub>
                      <m:sup>
                        <m:r>
                          <a:rPr kumimoji="1" lang="en-US" altLang="zh-CN" i="1">
                            <a:latin typeface="Cambria Math" panose="02040503050406030204" pitchFamily="18" charset="0"/>
                          </a:rPr>
                          <m:t>(</m:t>
                        </m:r>
                        <m:r>
                          <a:rPr kumimoji="1" lang="en-US" altLang="zh-CN" i="1">
                            <a:latin typeface="Cambria Math" panose="02040503050406030204" pitchFamily="18" charset="0"/>
                          </a:rPr>
                          <m:t>𝑖</m:t>
                        </m:r>
                        <m:r>
                          <a:rPr kumimoji="1" lang="en-US" altLang="zh-CN" i="1">
                            <a:latin typeface="Cambria Math" panose="02040503050406030204" pitchFamily="18" charset="0"/>
                          </a:rPr>
                          <m:t>)</m:t>
                        </m:r>
                      </m:sup>
                    </m:sSubSup>
                  </m:oMath>
                </a14:m>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b="0" i="1" smtClean="0">
                            <a:latin typeface="Cambria Math" panose="02040503050406030204" pitchFamily="18" charset="0"/>
                          </a:rPr>
                          <m:t>𝑟</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bSup>
                      <m:sSubSupPr>
                        <m:ctrlPr>
                          <a:rPr kumimoji="1" lang="en-US" altLang="zh-CN" i="1" smtClean="0">
                            <a:latin typeface="Cambria Math" panose="02040503050406030204" pitchFamily="18" charset="0"/>
                          </a:rPr>
                        </m:ctrlPr>
                      </m:sSubSupPr>
                      <m:e>
                        <m:r>
                          <a:rPr kumimoji="1" lang="en-US" altLang="zh-CN" i="1">
                            <a:latin typeface="Cambria Math" panose="02040503050406030204" pitchFamily="18" charset="0"/>
                          </a:rPr>
                          <m:t>𝑥</m:t>
                        </m:r>
                      </m:e>
                      <m:sub>
                        <m:r>
                          <a:rPr kumimoji="1" lang="en-US" altLang="zh-CN" b="0" i="1" smtClean="0">
                            <a:latin typeface="Cambria Math" panose="02040503050406030204" pitchFamily="18" charset="0"/>
                          </a:rPr>
                          <m:t>1</m:t>
                        </m:r>
                      </m:sub>
                      <m:sup>
                        <m:r>
                          <a:rPr kumimoji="1" lang="en-US" altLang="zh-CN" i="1">
                            <a:latin typeface="Cambria Math" panose="02040503050406030204" pitchFamily="18" charset="0"/>
                          </a:rPr>
                          <m:t>(</m:t>
                        </m:r>
                        <m:r>
                          <a:rPr kumimoji="1" lang="en-US" altLang="zh-CN" i="1">
                            <a:latin typeface="Cambria Math" panose="02040503050406030204" pitchFamily="18" charset="0"/>
                          </a:rPr>
                          <m:t>𝑖</m:t>
                        </m:r>
                        <m:r>
                          <a:rPr kumimoji="1" lang="en-US" altLang="zh-CN" i="1">
                            <a:latin typeface="Cambria Math" panose="02040503050406030204" pitchFamily="18" charset="0"/>
                          </a:rPr>
                          <m:t>)</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oMath>
                </a14:m>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b="0" i="1" smtClean="0">
                            <a:latin typeface="Cambria Math" panose="02040503050406030204" pitchFamily="18" charset="0"/>
                          </a:rPr>
                          <m:t>𝑏</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1</m:t>
                        </m:r>
                      </m:sub>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oMath>
                </a14:m>
                <a:endParaRPr kumimoji="1" lang="en-US" altLang="zh-CN" dirty="0"/>
              </a:p>
              <a:p>
                <a:r>
                  <a:rPr kumimoji="1" lang="zh-CN" altLang="en-US" dirty="0"/>
                  <a:t>需要注意的是，</a:t>
                </a:r>
                <a:r>
                  <a:rPr kumimoji="1" lang="en-US" altLang="zh-CN" dirty="0"/>
                  <a:t>FCOS</a:t>
                </a:r>
                <a:r>
                  <a:rPr kumimoji="1" lang="zh-CN" altLang="en-US" dirty="0"/>
                  <a:t>能够利用尽可能多的前景样本训练回归，而</a:t>
                </a:r>
                <a:r>
                  <a:rPr kumimoji="1" lang="en-US" altLang="zh-CN" dirty="0"/>
                  <a:t>anchor</a:t>
                </a:r>
                <a:r>
                  <a:rPr kumimoji="1" lang="zh-CN" altLang="en-US" dirty="0"/>
                  <a:t>机制</a:t>
                </a:r>
                <a:endParaRPr kumimoji="1" lang="en-US" altLang="zh-CN" dirty="0"/>
              </a:p>
              <a:p>
                <a:r>
                  <a:rPr kumimoji="1" lang="zh-CN" altLang="en-US" dirty="0"/>
                  <a:t>只考虑与</a:t>
                </a:r>
                <a:r>
                  <a:rPr kumimoji="1" lang="en-US" altLang="zh-CN" dirty="0" err="1"/>
                  <a:t>gt</a:t>
                </a:r>
                <a:r>
                  <a:rPr kumimoji="1" lang="zh-CN" altLang="en-US" dirty="0"/>
                  <a:t>目标框的</a:t>
                </a:r>
                <a:r>
                  <a:rPr kumimoji="1" lang="en-US" altLang="zh-CN" dirty="0" err="1"/>
                  <a:t>IoU</a:t>
                </a:r>
                <a:r>
                  <a:rPr kumimoji="1" lang="zh-CN" altLang="en-US" dirty="0"/>
                  <a:t>足够大的才能作为正样本。作者认为这可能是该网络</a:t>
                </a:r>
                <a:endParaRPr kumimoji="1" lang="en-US" altLang="zh-CN" dirty="0"/>
              </a:p>
              <a:p>
                <a:r>
                  <a:rPr kumimoji="1" lang="zh-CN" altLang="en-US" dirty="0"/>
                  <a:t>表现好的原因。</a:t>
                </a:r>
                <a:endParaRPr kumimoji="1" lang="en-US" altLang="zh-CN" dirty="0"/>
              </a:p>
              <a:p>
                <a:r>
                  <a:rPr kumimoji="1" lang="zh-CN" altLang="en-US" dirty="0"/>
                  <a:t>（</a:t>
                </a:r>
                <a:r>
                  <a:rPr kumimoji="1" lang="en-US" altLang="zh-CN" dirty="0"/>
                  <a:t>3</a:t>
                </a:r>
                <a:r>
                  <a:rPr kumimoji="1" lang="zh-CN" altLang="en-US" dirty="0"/>
                  <a:t>）网络输出</a:t>
                </a:r>
                <a:endParaRPr kumimoji="1" lang="en-US" altLang="zh-CN" dirty="0"/>
              </a:p>
              <a:p>
                <a:r>
                  <a:rPr kumimoji="1" lang="zh-CN" altLang="en-US" dirty="0"/>
                  <a:t>网络最后一层输出预测</a:t>
                </a:r>
                <a:r>
                  <a:rPr kumimoji="1" lang="en-US" altLang="zh-CN" dirty="0"/>
                  <a:t>80</a:t>
                </a:r>
                <a:r>
                  <a:rPr kumimoji="1" lang="zh-CN" altLang="en-US" dirty="0"/>
                  <a:t>维向量</a:t>
                </a:r>
                <a:r>
                  <a:rPr kumimoji="1" lang="en-US" altLang="zh-CN" dirty="0"/>
                  <a:t>P</a:t>
                </a:r>
                <a:r>
                  <a:rPr kumimoji="1" lang="zh-CN" altLang="en-US" dirty="0"/>
                  <a:t>作为分类</a:t>
                </a:r>
                <a:r>
                  <a:rPr kumimoji="1" lang="en-US" altLang="zh-CN" dirty="0"/>
                  <a:t>label</a:t>
                </a:r>
                <a:r>
                  <a:rPr kumimoji="1" lang="zh-CN" altLang="en-US" dirty="0"/>
                  <a:t>和一个</a:t>
                </a:r>
                <a:r>
                  <a:rPr kumimoji="1" lang="en-US" altLang="zh-CN" dirty="0"/>
                  <a:t>4</a:t>
                </a:r>
                <a:r>
                  <a:rPr kumimoji="1" lang="zh-CN" altLang="en-US" dirty="0"/>
                  <a:t>维向量</a:t>
                </a:r>
                <a14:m>
                  <m:oMath xmlns:m="http://schemas.openxmlformats.org/officeDocument/2006/math">
                    <m:r>
                      <a:rPr kumimoji="1" lang="en-US" altLang="zh-CN" i="1">
                        <a:latin typeface="Cambria Math" panose="02040503050406030204" pitchFamily="18" charset="0"/>
                      </a:rPr>
                      <m:t>𝑡</m:t>
                    </m:r>
                    <m:r>
                      <a:rPr kumimoji="1" lang="en-US" altLang="zh-CN" i="1">
                        <a:latin typeface="Cambria Math" panose="02040503050406030204" pitchFamily="18" charset="0"/>
                      </a:rPr>
                      <m:t>=(</m:t>
                    </m:r>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r>
                      <a:rPr kumimoji="1" lang="en-US" altLang="zh-CN" i="1">
                        <a:latin typeface="Cambria Math" panose="02040503050406030204" pitchFamily="18" charset="0"/>
                      </a:rPr>
                      <m:t>𝑟</m:t>
                    </m:r>
                    <m:r>
                      <a:rPr kumimoji="1" lang="en-US" altLang="zh-CN" i="1">
                        <a:latin typeface="Cambria Math" panose="02040503050406030204" pitchFamily="18" charset="0"/>
                      </a:rPr>
                      <m:t>,</m:t>
                    </m:r>
                    <m:r>
                      <a:rPr kumimoji="1" lang="en-US" altLang="zh-CN" i="1">
                        <a:latin typeface="Cambria Math" panose="02040503050406030204" pitchFamily="18" charset="0"/>
                      </a:rPr>
                      <m:t>𝑏</m:t>
                    </m:r>
                    <m:r>
                      <a:rPr kumimoji="1" lang="en-US" altLang="zh-CN" i="1">
                        <a:latin typeface="Cambria Math" panose="02040503050406030204" pitchFamily="18" charset="0"/>
                      </a:rPr>
                      <m:t>)</m:t>
                    </m:r>
                  </m:oMath>
                </a14:m>
                <a:r>
                  <a:rPr kumimoji="1" lang="zh-CN" altLang="en-US" dirty="0"/>
                  <a:t>作为</a:t>
                </a:r>
                <a:endParaRPr kumimoji="1" lang="en-US" altLang="zh-CN" dirty="0"/>
              </a:p>
              <a:p>
                <a:r>
                  <a:rPr kumimoji="1" lang="zh-CN" altLang="en-US" dirty="0"/>
                  <a:t>目标框坐标。与</a:t>
                </a:r>
                <a:r>
                  <a:rPr kumimoji="1" lang="en-US" altLang="zh-CN" dirty="0"/>
                  <a:t>FCN</a:t>
                </a:r>
                <a:r>
                  <a:rPr kumimoji="1" lang="zh-CN" altLang="en-US" dirty="0"/>
                  <a:t>类似，在</a:t>
                </a:r>
                <a:r>
                  <a:rPr kumimoji="1" lang="en-US" altLang="zh-CN" dirty="0"/>
                  <a:t>feature</a:t>
                </a:r>
                <a:r>
                  <a:rPr kumimoji="1" lang="zh-CN" altLang="en-US" dirty="0"/>
                  <a:t> </a:t>
                </a:r>
                <a:r>
                  <a:rPr kumimoji="1" lang="en-US" altLang="zh-CN" dirty="0"/>
                  <a:t>maps</a:t>
                </a:r>
                <a:r>
                  <a:rPr kumimoji="1" lang="zh-CN" altLang="en-US" dirty="0"/>
                  <a:t>之后网络增加了</a:t>
                </a:r>
                <a:r>
                  <a:rPr kumimoji="1" lang="en-US" altLang="zh-CN" dirty="0"/>
                  <a:t>4</a:t>
                </a:r>
                <a:r>
                  <a:rPr kumimoji="1" lang="zh-CN" altLang="en-US" dirty="0"/>
                  <a:t>个卷积层分别做分</a:t>
                </a:r>
                <a:endParaRPr kumimoji="1" lang="en-US" altLang="zh-CN" dirty="0"/>
              </a:p>
              <a:p>
                <a:r>
                  <a:rPr kumimoji="1" lang="zh-CN" altLang="en-US" dirty="0"/>
                  <a:t>类和回归分支。除此之外，由于回归目标总是正的，在回归分支上使用了</a:t>
                </a:r>
                <a:r>
                  <a:rPr kumimoji="1" lang="en-US" altLang="zh-CN" dirty="0"/>
                  <a:t>log</a:t>
                </a:r>
                <a:r>
                  <a:rPr kumimoji="1" lang="zh-CN" altLang="en-US" dirty="0"/>
                  <a:t>。</a:t>
                </a:r>
                <a:endParaRPr kumimoji="1" lang="en-US" altLang="zh-CN" dirty="0"/>
              </a:p>
            </p:txBody>
          </p:sp>
        </mc:Choice>
        <mc:Fallback>
          <p:sp>
            <p:nvSpPr>
              <p:cNvPr id="6" name="文本框 5">
                <a:extLst>
                  <a:ext uri="{FF2B5EF4-FFF2-40B4-BE49-F238E27FC236}">
                    <a16:creationId xmlns:a16="http://schemas.microsoft.com/office/drawing/2014/main" id="{B506E418-D4FE-5748-81EF-040176BC16C7}"/>
                  </a:ext>
                </a:extLst>
              </p:cNvPr>
              <p:cNvSpPr txBox="1">
                <a:spLocks noRot="1" noChangeAspect="1" noMove="1" noResize="1" noEditPoints="1" noAdjustHandles="1" noChangeArrowheads="1" noChangeShapeType="1" noTextEdit="1"/>
              </p:cNvSpPr>
              <p:nvPr/>
            </p:nvSpPr>
            <p:spPr>
              <a:xfrm>
                <a:off x="695400" y="1215336"/>
                <a:ext cx="10238289" cy="4318233"/>
              </a:xfrm>
              <a:prstGeom prst="rect">
                <a:avLst/>
              </a:prstGeom>
              <a:blipFill>
                <a:blip r:embed="rId2"/>
                <a:stretch>
                  <a:fillRect l="-496" t="-1176" b="-117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60CD455-5AF1-A642-A53E-B1D8C34BF1BF}"/>
              </a:ext>
            </a:extLst>
          </p:cNvPr>
          <p:cNvPicPr>
            <a:picLocks noChangeAspect="1"/>
          </p:cNvPicPr>
          <p:nvPr/>
        </p:nvPicPr>
        <p:blipFill>
          <a:blip r:embed="rId3"/>
          <a:stretch>
            <a:fillRect/>
          </a:stretch>
        </p:blipFill>
        <p:spPr>
          <a:xfrm>
            <a:off x="8904312" y="3068960"/>
            <a:ext cx="2200573" cy="3066131"/>
          </a:xfrm>
          <a:prstGeom prst="rect">
            <a:avLst/>
          </a:prstGeom>
        </p:spPr>
      </p:pic>
    </p:spTree>
    <p:extLst>
      <p:ext uri="{BB962C8B-B14F-4D97-AF65-F5344CB8AC3E}">
        <p14:creationId xmlns:p14="http://schemas.microsoft.com/office/powerpoint/2010/main" val="1560768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2</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p:sp>
        <p:nvSpPr>
          <p:cNvPr id="6" name="文本框 5">
            <a:extLst>
              <a:ext uri="{FF2B5EF4-FFF2-40B4-BE49-F238E27FC236}">
                <a16:creationId xmlns:a16="http://schemas.microsoft.com/office/drawing/2014/main" id="{64607FA0-9892-9E4B-BC8C-9F8773E900CD}"/>
              </a:ext>
            </a:extLst>
          </p:cNvPr>
          <p:cNvSpPr txBox="1"/>
          <p:nvPr/>
        </p:nvSpPr>
        <p:spPr>
          <a:xfrm>
            <a:off x="839221" y="1215336"/>
            <a:ext cx="10343080" cy="646331"/>
          </a:xfrm>
          <a:prstGeom prst="rect">
            <a:avLst/>
          </a:prstGeom>
          <a:noFill/>
        </p:spPr>
        <p:txBody>
          <a:bodyPr wrap="square" rtlCol="0">
            <a:spAutoFit/>
          </a:bodyPr>
          <a:lstStyle/>
          <a:p>
            <a:r>
              <a:rPr lang="zh-CN" altLang="en-US" dirty="0"/>
              <a:t>总体思想：将目标检测问题当作关键点检测问题来解决，通过检测目标框的左上角和右下角两个关键点得到预测框，因此</a:t>
            </a:r>
            <a:r>
              <a:rPr lang="en" altLang="zh-CN" dirty="0" err="1"/>
              <a:t>CornerNet</a:t>
            </a:r>
            <a:r>
              <a:rPr lang="zh-CN" altLang="en-US" dirty="0"/>
              <a:t>算法中没有</a:t>
            </a:r>
            <a:r>
              <a:rPr lang="en" altLang="zh-CN" dirty="0"/>
              <a:t>anchor</a:t>
            </a:r>
            <a:r>
              <a:rPr lang="zh-CN" altLang="en-US" dirty="0"/>
              <a:t>的概念。</a:t>
            </a:r>
            <a:endParaRPr lang="en" altLang="zh-CN" dirty="0"/>
          </a:p>
        </p:txBody>
      </p:sp>
      <p:pic>
        <p:nvPicPr>
          <p:cNvPr id="7" name="图片 6">
            <a:extLst>
              <a:ext uri="{FF2B5EF4-FFF2-40B4-BE49-F238E27FC236}">
                <a16:creationId xmlns:a16="http://schemas.microsoft.com/office/drawing/2014/main" id="{39FCC506-E3C7-6843-AAE3-3EC9123601E6}"/>
              </a:ext>
            </a:extLst>
          </p:cNvPr>
          <p:cNvPicPr>
            <a:picLocks noChangeAspect="1"/>
          </p:cNvPicPr>
          <p:nvPr/>
        </p:nvPicPr>
        <p:blipFill rotWithShape="1">
          <a:blip r:embed="rId3"/>
          <a:srcRect b="17154"/>
          <a:stretch/>
        </p:blipFill>
        <p:spPr>
          <a:xfrm>
            <a:off x="760841" y="2204864"/>
            <a:ext cx="10421460" cy="2664296"/>
          </a:xfrm>
          <a:prstGeom prst="rect">
            <a:avLst/>
          </a:prstGeom>
        </p:spPr>
      </p:pic>
      <p:sp>
        <p:nvSpPr>
          <p:cNvPr id="8" name="矩形 7">
            <a:extLst>
              <a:ext uri="{FF2B5EF4-FFF2-40B4-BE49-F238E27FC236}">
                <a16:creationId xmlns:a16="http://schemas.microsoft.com/office/drawing/2014/main" id="{2599A580-CAAA-484F-A991-4119D589DB38}"/>
              </a:ext>
            </a:extLst>
          </p:cNvPr>
          <p:cNvSpPr/>
          <p:nvPr/>
        </p:nvSpPr>
        <p:spPr>
          <a:xfrm>
            <a:off x="4151784" y="5091860"/>
            <a:ext cx="6888088" cy="1323439"/>
          </a:xfrm>
          <a:prstGeom prst="rect">
            <a:avLst/>
          </a:prstGeom>
        </p:spPr>
        <p:txBody>
          <a:bodyPr wrap="square">
            <a:spAutoFit/>
          </a:bodyPr>
          <a:lstStyle/>
          <a:p>
            <a:r>
              <a:rPr kumimoji="1" lang="zh-CN" altLang="en-US" sz="1600" dirty="0"/>
              <a:t>（</a:t>
            </a:r>
            <a:r>
              <a:rPr kumimoji="1" lang="en-US" altLang="zh-CN" sz="1600" dirty="0"/>
              <a:t>1</a:t>
            </a:r>
            <a:r>
              <a:rPr kumimoji="1" lang="zh-CN" altLang="en-US" sz="1600" dirty="0"/>
              <a:t>）分别预测左上角和右下角的</a:t>
            </a:r>
            <a:r>
              <a:rPr kumimoji="1" lang="en-US" altLang="zh-CN" sz="1600" dirty="0"/>
              <a:t>heatmap</a:t>
            </a:r>
            <a:r>
              <a:rPr kumimoji="1" lang="zh-CN" altLang="en-US" sz="1600" dirty="0"/>
              <a:t>，每个</a:t>
            </a:r>
            <a:r>
              <a:rPr kumimoji="1" lang="en-US" altLang="zh-CN" sz="1600" dirty="0"/>
              <a:t>heatmap</a:t>
            </a:r>
            <a:r>
              <a:rPr kumimoji="1" lang="zh-CN" altLang="en-US" sz="1600" dirty="0"/>
              <a:t>有</a:t>
            </a:r>
            <a:r>
              <a:rPr kumimoji="1" lang="en-US" altLang="zh-CN" sz="1600" dirty="0"/>
              <a:t>c</a:t>
            </a:r>
            <a:r>
              <a:rPr kumimoji="1" lang="zh-CN" altLang="en-US" sz="1600" dirty="0"/>
              <a:t>个</a:t>
            </a:r>
            <a:r>
              <a:rPr kumimoji="1" lang="en-US" altLang="zh-CN" sz="1600" dirty="0"/>
              <a:t>channel</a:t>
            </a:r>
            <a:r>
              <a:rPr kumimoji="1" lang="zh-CN" altLang="en-US" sz="1600" dirty="0"/>
              <a:t>，</a:t>
            </a:r>
            <a:r>
              <a:rPr kumimoji="1" lang="en-US" altLang="zh-CN" sz="1600" dirty="0"/>
              <a:t>c</a:t>
            </a:r>
            <a:r>
              <a:rPr kumimoji="1" lang="zh-CN" altLang="en-US" sz="1600" dirty="0"/>
              <a:t>为类别数。每个</a:t>
            </a:r>
            <a:r>
              <a:rPr kumimoji="1" lang="en-US" altLang="zh-CN" sz="1600" dirty="0"/>
              <a:t>channel</a:t>
            </a:r>
            <a:r>
              <a:rPr kumimoji="1" lang="zh-CN" altLang="en-US" sz="1600" dirty="0"/>
              <a:t>是一个二进制掩码。</a:t>
            </a:r>
            <a:endParaRPr kumimoji="1" lang="en-US" altLang="zh-CN" sz="1600" dirty="0"/>
          </a:p>
          <a:p>
            <a:r>
              <a:rPr kumimoji="1" lang="zh-CN" altLang="en-US" sz="1600" dirty="0"/>
              <a:t>（</a:t>
            </a:r>
            <a:r>
              <a:rPr kumimoji="1" lang="en-US" altLang="zh-CN" sz="1600" dirty="0"/>
              <a:t>2</a:t>
            </a:r>
            <a:r>
              <a:rPr kumimoji="1" lang="zh-CN" altLang="en-US" sz="1600" dirty="0"/>
              <a:t>）为每个</a:t>
            </a:r>
            <a:r>
              <a:rPr kumimoji="1" lang="en-US" altLang="zh-CN" sz="1600" dirty="0"/>
              <a:t>corner</a:t>
            </a:r>
            <a:r>
              <a:rPr kumimoji="1" lang="zh-CN" altLang="en-US" sz="1600" dirty="0"/>
              <a:t>预测</a:t>
            </a:r>
            <a:r>
              <a:rPr kumimoji="1" lang="en-US" altLang="zh-CN" sz="1600" dirty="0"/>
              <a:t>embedding</a:t>
            </a:r>
            <a:r>
              <a:rPr kumimoji="1" lang="zh-CN" altLang="en-US" sz="1600" dirty="0"/>
              <a:t> </a:t>
            </a:r>
            <a:r>
              <a:rPr kumimoji="1" lang="en-US" altLang="zh-CN" sz="1600" dirty="0"/>
              <a:t>vector</a:t>
            </a:r>
            <a:r>
              <a:rPr kumimoji="1" lang="zh-CN" altLang="en-US" sz="1600" dirty="0"/>
              <a:t>，来自同一目标的两个</a:t>
            </a:r>
            <a:r>
              <a:rPr kumimoji="1" lang="en-US" altLang="zh-CN" sz="1600" dirty="0"/>
              <a:t>corner</a:t>
            </a:r>
            <a:r>
              <a:rPr kumimoji="1" lang="zh-CN" altLang="en-US" sz="1600" dirty="0"/>
              <a:t>的</a:t>
            </a:r>
            <a:r>
              <a:rPr kumimoji="1" lang="en-US" altLang="zh-CN" sz="1600" dirty="0"/>
              <a:t>embedding</a:t>
            </a:r>
            <a:r>
              <a:rPr kumimoji="1" lang="zh-CN" altLang="en-US" sz="1600" dirty="0"/>
              <a:t>距离小。</a:t>
            </a:r>
            <a:endParaRPr kumimoji="1" lang="en-US" altLang="zh-CN" sz="1600" dirty="0"/>
          </a:p>
          <a:p>
            <a:r>
              <a:rPr kumimoji="1" lang="zh-CN" altLang="en-US" sz="1600" dirty="0"/>
              <a:t>（</a:t>
            </a:r>
            <a:r>
              <a:rPr kumimoji="1" lang="en-US" altLang="zh-CN" sz="1600" dirty="0"/>
              <a:t>3</a:t>
            </a:r>
            <a:r>
              <a:rPr kumimoji="1" lang="zh-CN" altLang="en-US" sz="1600" dirty="0"/>
              <a:t>）预测</a:t>
            </a:r>
            <a:r>
              <a:rPr kumimoji="1" lang="en-US" altLang="zh-CN" sz="1600" dirty="0"/>
              <a:t>offset</a:t>
            </a:r>
            <a:r>
              <a:rPr kumimoji="1" lang="zh-CN" altLang="en-US" sz="1600" dirty="0"/>
              <a:t>，补偿目标框的位置损失。</a:t>
            </a:r>
          </a:p>
        </p:txBody>
      </p:sp>
    </p:spTree>
    <p:extLst>
      <p:ext uri="{BB962C8B-B14F-4D97-AF65-F5344CB8AC3E}">
        <p14:creationId xmlns:p14="http://schemas.microsoft.com/office/powerpoint/2010/main" val="1442201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20</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a:t>FCOS</a:t>
            </a:r>
          </a:p>
          <a:p>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6C5179E-30F0-C64F-989B-28912CDD2EC3}"/>
                  </a:ext>
                </a:extLst>
              </p:cNvPr>
              <p:cNvSpPr txBox="1"/>
              <p:nvPr/>
            </p:nvSpPr>
            <p:spPr>
              <a:xfrm>
                <a:off x="708260" y="1113376"/>
                <a:ext cx="9522373" cy="3715889"/>
              </a:xfrm>
              <a:prstGeom prst="rect">
                <a:avLst/>
              </a:prstGeom>
              <a:noFill/>
            </p:spPr>
            <p:txBody>
              <a:bodyPr wrap="square" rtlCol="0">
                <a:spAutoFit/>
              </a:bodyPr>
              <a:lstStyle/>
              <a:p>
                <a:r>
                  <a:rPr kumimoji="1" lang="en-US" altLang="zh-CN" dirty="0"/>
                  <a:t>Loss</a:t>
                </a:r>
                <a:r>
                  <a:rPr kumimoji="1" lang="zh-CN" altLang="en-US" dirty="0"/>
                  <a:t> </a:t>
                </a:r>
                <a:r>
                  <a:rPr kumimoji="1" lang="en-US" altLang="zh-CN" dirty="0"/>
                  <a:t>function</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lang="en" altLang="zh-CN" dirty="0">
                  <a:hlinkClick r:id="rId2"/>
                </a:endParaRPr>
              </a:p>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𝑐𝑙𝑠</m:t>
                        </m:r>
                      </m:sub>
                    </m:sSub>
                  </m:oMath>
                </a14:m>
                <a:r>
                  <a:rPr kumimoji="1" lang="zh-CN" altLang="en-US" dirty="0"/>
                  <a:t>是</a:t>
                </a:r>
                <a:r>
                  <a:rPr kumimoji="1" lang="en-US" altLang="zh-CN" dirty="0"/>
                  <a:t>focal</a:t>
                </a:r>
                <a:r>
                  <a:rPr kumimoji="1" lang="zh-CN" altLang="en-US" dirty="0"/>
                  <a:t> </a:t>
                </a:r>
                <a:r>
                  <a:rPr kumimoji="1" lang="en-US" altLang="zh-CN" dirty="0"/>
                  <a:t>loss</a:t>
                </a:r>
                <a:r>
                  <a:rPr kumimoji="1" lang="zh-CN" altLang="en-US" dirty="0"/>
                  <a:t>损失，</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𝐿</m:t>
                        </m:r>
                      </m:e>
                      <m:sub>
                        <m:r>
                          <a:rPr kumimoji="1" lang="en-US" altLang="zh-CN" b="0" i="1" smtClean="0">
                            <a:latin typeface="Cambria Math" panose="02040503050406030204" pitchFamily="18" charset="0"/>
                          </a:rPr>
                          <m:t>𝑟𝑒𝑔</m:t>
                        </m:r>
                      </m:sub>
                    </m:sSub>
                  </m:oMath>
                </a14:m>
                <a:r>
                  <a:rPr kumimoji="1" lang="zh-CN" altLang="en-US" dirty="0"/>
                  <a:t>是</a:t>
                </a:r>
                <a:r>
                  <a:rPr lang="en" altLang="zh-CN" dirty="0" err="1"/>
                  <a:t>UnitBox</a:t>
                </a:r>
                <a:r>
                  <a:rPr lang="zh-CN" altLang="en" dirty="0"/>
                  <a:t>损失</a:t>
                </a:r>
                <a:r>
                  <a:rPr lang="zh-CN" altLang="en-US" dirty="0"/>
                  <a:t>。</a:t>
                </a:r>
                <a:endParaRPr kumimoji="1" lang="en" altLang="zh-CN" dirty="0">
                  <a:hlinkClick r:id="rId2">
                    <a:extLst>
                      <a:ext uri="{A12FA001-AC4F-418D-AE19-62706E023703}">
                        <ahyp:hlinkClr xmlns:ahyp="http://schemas.microsoft.com/office/drawing/2018/hyperlinkcolor" val="tx"/>
                      </a:ext>
                    </a:extLst>
                  </a:hlinkClick>
                </a:endParaRPr>
              </a:p>
              <a:p>
                <a:endParaRPr kumimoji="1" lang="en-US" altLang="zh-CN" dirty="0"/>
              </a:p>
              <a:p>
                <a:endParaRPr kumimoji="1" lang="en-US" altLang="zh-CN" dirty="0"/>
              </a:p>
              <a:p>
                <a:endParaRPr kumimoji="1" lang="en-US" altLang="zh-CN" dirty="0"/>
              </a:p>
              <a:p>
                <a:r>
                  <a:rPr lang="en" altLang="zh-CN" dirty="0">
                    <a:hlinkClick r:id="rId2"/>
                  </a:rPr>
                  <a:t>UnitBox: An Advanced Object Detection Network</a:t>
                </a:r>
                <a:endParaRPr kumimoji="1" lang="zh-CN" altLang="en-US" dirty="0"/>
              </a:p>
            </p:txBody>
          </p:sp>
        </mc:Choice>
        <mc:Fallback xmlns="">
          <p:sp>
            <p:nvSpPr>
              <p:cNvPr id="7" name="文本框 6">
                <a:extLst>
                  <a:ext uri="{FF2B5EF4-FFF2-40B4-BE49-F238E27FC236}">
                    <a16:creationId xmlns:a16="http://schemas.microsoft.com/office/drawing/2014/main" id="{E6C5179E-30F0-C64F-989B-28912CDD2EC3}"/>
                  </a:ext>
                </a:extLst>
              </p:cNvPr>
              <p:cNvSpPr txBox="1">
                <a:spLocks noRot="1" noChangeAspect="1" noMove="1" noResize="1" noEditPoints="1" noAdjustHandles="1" noChangeArrowheads="1" noChangeShapeType="1" noTextEdit="1"/>
              </p:cNvSpPr>
              <p:nvPr/>
            </p:nvSpPr>
            <p:spPr>
              <a:xfrm>
                <a:off x="708260" y="1113376"/>
                <a:ext cx="9522373" cy="3715889"/>
              </a:xfrm>
              <a:prstGeom prst="rect">
                <a:avLst/>
              </a:prstGeom>
              <a:blipFill>
                <a:blip r:embed="rId3"/>
                <a:stretch>
                  <a:fillRect l="-533" t="-683" b="-1365"/>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DE053216-ECFE-B744-829B-B556F5E82759}"/>
              </a:ext>
            </a:extLst>
          </p:cNvPr>
          <p:cNvPicPr>
            <a:picLocks noChangeAspect="1"/>
          </p:cNvPicPr>
          <p:nvPr/>
        </p:nvPicPr>
        <p:blipFill>
          <a:blip r:embed="rId4"/>
          <a:stretch>
            <a:fillRect/>
          </a:stretch>
        </p:blipFill>
        <p:spPr>
          <a:xfrm>
            <a:off x="2783632" y="1484784"/>
            <a:ext cx="5556574" cy="1486537"/>
          </a:xfrm>
          <a:prstGeom prst="rect">
            <a:avLst/>
          </a:prstGeom>
        </p:spPr>
      </p:pic>
      <p:pic>
        <p:nvPicPr>
          <p:cNvPr id="9" name="图片 8">
            <a:extLst>
              <a:ext uri="{FF2B5EF4-FFF2-40B4-BE49-F238E27FC236}">
                <a16:creationId xmlns:a16="http://schemas.microsoft.com/office/drawing/2014/main" id="{BC3B4D02-6E5C-1C49-AB7E-6BC281321C79}"/>
              </a:ext>
            </a:extLst>
          </p:cNvPr>
          <p:cNvPicPr>
            <a:picLocks noChangeAspect="1"/>
          </p:cNvPicPr>
          <p:nvPr/>
        </p:nvPicPr>
        <p:blipFill>
          <a:blip r:embed="rId5"/>
          <a:stretch>
            <a:fillRect/>
          </a:stretch>
        </p:blipFill>
        <p:spPr>
          <a:xfrm>
            <a:off x="6096000" y="2964024"/>
            <a:ext cx="4913848" cy="2617919"/>
          </a:xfrm>
          <a:prstGeom prst="rect">
            <a:avLst/>
          </a:prstGeom>
        </p:spPr>
      </p:pic>
    </p:spTree>
    <p:extLst>
      <p:ext uri="{BB962C8B-B14F-4D97-AF65-F5344CB8AC3E}">
        <p14:creationId xmlns:p14="http://schemas.microsoft.com/office/powerpoint/2010/main" val="1886749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21</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a:t>FCOS</a:t>
            </a:r>
          </a:p>
          <a:p>
            <a:endParaRPr kumimoji="1" lang="zh-CN" altLang="en-US" dirty="0"/>
          </a:p>
        </p:txBody>
      </p:sp>
      <p:sp>
        <p:nvSpPr>
          <p:cNvPr id="2" name="文本框 1">
            <a:extLst>
              <a:ext uri="{FF2B5EF4-FFF2-40B4-BE49-F238E27FC236}">
                <a16:creationId xmlns:a16="http://schemas.microsoft.com/office/drawing/2014/main" id="{CE89B7B2-D158-384B-8671-EA310467ADCC}"/>
              </a:ext>
            </a:extLst>
          </p:cNvPr>
          <p:cNvSpPr txBox="1"/>
          <p:nvPr/>
        </p:nvSpPr>
        <p:spPr>
          <a:xfrm>
            <a:off x="695400" y="1030670"/>
            <a:ext cx="9937104" cy="1200329"/>
          </a:xfrm>
          <a:prstGeom prst="rect">
            <a:avLst/>
          </a:prstGeom>
          <a:noFill/>
        </p:spPr>
        <p:txBody>
          <a:bodyPr wrap="square" rtlCol="0">
            <a:spAutoFit/>
          </a:bodyPr>
          <a:lstStyle/>
          <a:p>
            <a:r>
              <a:rPr kumimoji="1" lang="zh-CN" altLang="en-US" dirty="0">
                <a:latin typeface="+mj-ea"/>
                <a:ea typeface="+mj-ea"/>
              </a:rPr>
              <a:t>基于</a:t>
            </a:r>
            <a:r>
              <a:rPr kumimoji="1" lang="en-US" altLang="zh-CN" dirty="0">
                <a:latin typeface="+mj-ea"/>
                <a:ea typeface="+mj-ea"/>
              </a:rPr>
              <a:t>FPN</a:t>
            </a:r>
            <a:r>
              <a:rPr kumimoji="1" lang="zh-CN" altLang="en-US" dirty="0">
                <a:latin typeface="+mj-ea"/>
                <a:ea typeface="+mj-ea"/>
              </a:rPr>
              <a:t>的多尺度预测</a:t>
            </a:r>
            <a:endParaRPr kumimoji="1" lang="en-US" altLang="zh-CN" dirty="0">
              <a:latin typeface="+mj-ea"/>
              <a:ea typeface="+mj-ea"/>
            </a:endParaRPr>
          </a:p>
          <a:p>
            <a:endParaRPr kumimoji="1" lang="en-US" altLang="zh-CN" dirty="0"/>
          </a:p>
          <a:p>
            <a:endParaRPr kumimoji="1" lang="en-US" altLang="zh-CN" dirty="0"/>
          </a:p>
          <a:p>
            <a:endParaRPr kumimoji="1" lang="zh-CN" altLang="en-US" dirty="0"/>
          </a:p>
        </p:txBody>
      </p:sp>
      <p:pic>
        <p:nvPicPr>
          <p:cNvPr id="3" name="图片 2">
            <a:extLst>
              <a:ext uri="{FF2B5EF4-FFF2-40B4-BE49-F238E27FC236}">
                <a16:creationId xmlns:a16="http://schemas.microsoft.com/office/drawing/2014/main" id="{4901DCD4-524E-9F4B-90E2-06BE44E96703}"/>
              </a:ext>
            </a:extLst>
          </p:cNvPr>
          <p:cNvPicPr>
            <a:picLocks noChangeAspect="1"/>
          </p:cNvPicPr>
          <p:nvPr/>
        </p:nvPicPr>
        <p:blipFill>
          <a:blip r:embed="rId2"/>
          <a:stretch>
            <a:fillRect/>
          </a:stretch>
        </p:blipFill>
        <p:spPr>
          <a:xfrm>
            <a:off x="1703512" y="1630834"/>
            <a:ext cx="8739768" cy="3814390"/>
          </a:xfrm>
          <a:prstGeom prst="rect">
            <a:avLst/>
          </a:prstGeom>
        </p:spPr>
      </p:pic>
    </p:spTree>
    <p:extLst>
      <p:ext uri="{BB962C8B-B14F-4D97-AF65-F5344CB8AC3E}">
        <p14:creationId xmlns:p14="http://schemas.microsoft.com/office/powerpoint/2010/main" val="3887501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22</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a:t>FCOS</a:t>
            </a:r>
          </a:p>
          <a:p>
            <a:endParaRPr kumimoji="1" lang="zh-CN" altLang="en-US" dirty="0"/>
          </a:p>
        </p:txBody>
      </p:sp>
      <p:sp>
        <p:nvSpPr>
          <p:cNvPr id="2" name="文本框 1">
            <a:extLst>
              <a:ext uri="{FF2B5EF4-FFF2-40B4-BE49-F238E27FC236}">
                <a16:creationId xmlns:a16="http://schemas.microsoft.com/office/drawing/2014/main" id="{CE89B7B2-D158-384B-8671-EA310467ADCC}"/>
              </a:ext>
            </a:extLst>
          </p:cNvPr>
          <p:cNvSpPr txBox="1"/>
          <p:nvPr/>
        </p:nvSpPr>
        <p:spPr>
          <a:xfrm>
            <a:off x="695400" y="1030670"/>
            <a:ext cx="9937104" cy="369332"/>
          </a:xfrm>
          <a:prstGeom prst="rect">
            <a:avLst/>
          </a:prstGeom>
          <a:noFill/>
        </p:spPr>
        <p:txBody>
          <a:bodyPr wrap="square" rtlCol="0">
            <a:spAutoFit/>
          </a:bodyPr>
          <a:lstStyle/>
          <a:p>
            <a:r>
              <a:rPr kumimoji="1" lang="zh-CN" altLang="en-US" dirty="0">
                <a:latin typeface="+mj-ea"/>
                <a:ea typeface="+mj-ea"/>
              </a:rPr>
              <a:t>基于</a:t>
            </a:r>
            <a:r>
              <a:rPr kumimoji="1" lang="en-US" altLang="zh-CN" dirty="0">
                <a:latin typeface="+mj-ea"/>
                <a:ea typeface="+mj-ea"/>
              </a:rPr>
              <a:t>FPN</a:t>
            </a:r>
            <a:r>
              <a:rPr kumimoji="1" lang="zh-CN" altLang="en-US" dirty="0">
                <a:latin typeface="+mj-ea"/>
                <a:ea typeface="+mj-ea"/>
              </a:rPr>
              <a:t>的多尺度预测</a:t>
            </a:r>
            <a:endParaRPr kumimoji="1" lang="en-US" altLang="zh-CN" dirty="0">
              <a:latin typeface="+mj-ea"/>
              <a:ea typeface="+mj-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69773D0-81E0-7148-9356-3499830071CC}"/>
                  </a:ext>
                </a:extLst>
              </p:cNvPr>
              <p:cNvSpPr/>
              <p:nvPr/>
            </p:nvSpPr>
            <p:spPr>
              <a:xfrm>
                <a:off x="695400" y="1484784"/>
                <a:ext cx="10513168" cy="4308872"/>
              </a:xfrm>
              <a:prstGeom prst="rect">
                <a:avLst/>
              </a:prstGeom>
            </p:spPr>
            <p:txBody>
              <a:bodyPr wrap="square">
                <a:spAutoFit/>
              </a:bodyPr>
              <a:lstStyle/>
              <a:p>
                <a:r>
                  <a:rPr lang="zh-CN" altLang="en-US" sz="1600" dirty="0">
                    <a:latin typeface="+mj-ea"/>
                    <a:ea typeface="+mj-ea"/>
                  </a:rPr>
                  <a:t>使用了</a:t>
                </a:r>
                <a:r>
                  <a:rPr lang="en-US" altLang="zh-CN" sz="1600" dirty="0">
                    <a:latin typeface="+mj-ea"/>
                    <a:ea typeface="+mj-ea"/>
                  </a:rPr>
                  <a:t>{</a:t>
                </a:r>
                <a:r>
                  <a:rPr lang="en" altLang="zh-CN" sz="1600" dirty="0">
                    <a:latin typeface="+mj-ea"/>
                    <a:ea typeface="+mj-ea"/>
                  </a:rPr>
                  <a:t>P3, P4, P5, P6, P7}</a:t>
                </a:r>
                <a:r>
                  <a:rPr lang="zh-CN" altLang="en-US" sz="1600" dirty="0">
                    <a:latin typeface="+mj-ea"/>
                    <a:ea typeface="+mj-ea"/>
                  </a:rPr>
                  <a:t>这五个尺度的特征映射。其中</a:t>
                </a:r>
                <a:r>
                  <a:rPr lang="en" altLang="zh-CN" sz="1600" dirty="0">
                    <a:latin typeface="+mj-ea"/>
                    <a:ea typeface="+mj-ea"/>
                  </a:rPr>
                  <a:t>P3</a:t>
                </a:r>
                <a:r>
                  <a:rPr lang="zh-CN" altLang="en" sz="1600" dirty="0">
                    <a:latin typeface="+mj-ea"/>
                    <a:ea typeface="+mj-ea"/>
                  </a:rPr>
                  <a:t>、</a:t>
                </a:r>
                <a:r>
                  <a:rPr lang="en" altLang="zh-CN" sz="1600" dirty="0">
                    <a:latin typeface="+mj-ea"/>
                    <a:ea typeface="+mj-ea"/>
                  </a:rPr>
                  <a:t>P4</a:t>
                </a:r>
                <a:r>
                  <a:rPr lang="zh-CN" altLang="en" sz="1600" dirty="0">
                    <a:latin typeface="+mj-ea"/>
                    <a:ea typeface="+mj-ea"/>
                  </a:rPr>
                  <a:t>、</a:t>
                </a:r>
                <a:r>
                  <a:rPr lang="en" altLang="zh-CN" sz="1600" dirty="0">
                    <a:latin typeface="+mj-ea"/>
                    <a:ea typeface="+mj-ea"/>
                  </a:rPr>
                  <a:t>P5</a:t>
                </a:r>
                <a:r>
                  <a:rPr lang="zh-CN" altLang="en-US" sz="1600" dirty="0">
                    <a:latin typeface="+mj-ea"/>
                    <a:ea typeface="+mj-ea"/>
                  </a:rPr>
                  <a:t>由主干</a:t>
                </a:r>
                <a:r>
                  <a:rPr lang="en" altLang="zh-CN" sz="1600" dirty="0">
                    <a:latin typeface="+mj-ea"/>
                    <a:ea typeface="+mj-ea"/>
                  </a:rPr>
                  <a:t>CNNs</a:t>
                </a:r>
                <a:r>
                  <a:rPr lang="zh-CN" altLang="en-US" sz="1600" dirty="0">
                    <a:latin typeface="+mj-ea"/>
                    <a:ea typeface="+mj-ea"/>
                  </a:rPr>
                  <a:t>网络的特征层 </a:t>
                </a:r>
                <a:r>
                  <a:rPr lang="en" altLang="zh-CN" sz="1600" dirty="0">
                    <a:latin typeface="+mj-ea"/>
                    <a:ea typeface="+mj-ea"/>
                  </a:rPr>
                  <a:t>C3</a:t>
                </a:r>
                <a:r>
                  <a:rPr lang="zh-CN" altLang="en" sz="1600" dirty="0">
                    <a:latin typeface="+mj-ea"/>
                    <a:ea typeface="+mj-ea"/>
                  </a:rPr>
                  <a:t>、</a:t>
                </a:r>
                <a:r>
                  <a:rPr lang="en" altLang="zh-CN" sz="1600" dirty="0">
                    <a:latin typeface="+mj-ea"/>
                    <a:ea typeface="+mj-ea"/>
                  </a:rPr>
                  <a:t>C4</a:t>
                </a:r>
                <a:r>
                  <a:rPr lang="zh-CN" altLang="en" sz="1600" dirty="0">
                    <a:latin typeface="+mj-ea"/>
                    <a:ea typeface="+mj-ea"/>
                  </a:rPr>
                  <a:t>、</a:t>
                </a:r>
                <a:r>
                  <a:rPr lang="en" altLang="zh-CN" sz="1600" dirty="0">
                    <a:latin typeface="+mj-ea"/>
                    <a:ea typeface="+mj-ea"/>
                  </a:rPr>
                  <a:t>C5</a:t>
                </a:r>
                <a:r>
                  <a:rPr lang="zh-CN" altLang="en-US" sz="1600" dirty="0">
                    <a:latin typeface="+mj-ea"/>
                    <a:ea typeface="+mj-ea"/>
                  </a:rPr>
                  <a:t>经过一个</a:t>
                </a:r>
                <a:r>
                  <a:rPr lang="en-US" altLang="zh-CN" sz="1600" dirty="0">
                    <a:latin typeface="+mj-ea"/>
                    <a:ea typeface="+mj-ea"/>
                  </a:rPr>
                  <a:t>1*1</a:t>
                </a:r>
                <a:r>
                  <a:rPr lang="zh-CN" altLang="en-US" sz="1600" dirty="0">
                    <a:latin typeface="+mj-ea"/>
                    <a:ea typeface="+mj-ea"/>
                  </a:rPr>
                  <a:t>的卷积得到的，而，</a:t>
                </a:r>
                <a:r>
                  <a:rPr lang="en" altLang="zh-CN" sz="1600" dirty="0">
                    <a:latin typeface="+mj-ea"/>
                    <a:ea typeface="+mj-ea"/>
                  </a:rPr>
                  <a:t>P6</a:t>
                </a:r>
                <a:r>
                  <a:rPr lang="zh-CN" altLang="en" sz="1600" dirty="0">
                    <a:latin typeface="+mj-ea"/>
                    <a:ea typeface="+mj-ea"/>
                  </a:rPr>
                  <a:t>、</a:t>
                </a:r>
                <a:r>
                  <a:rPr lang="en" altLang="zh-CN" sz="1600" dirty="0">
                    <a:latin typeface="+mj-ea"/>
                    <a:ea typeface="+mj-ea"/>
                  </a:rPr>
                  <a:t>P7</a:t>
                </a:r>
                <a:r>
                  <a:rPr lang="zh-CN" altLang="en-US" sz="1600" dirty="0">
                    <a:latin typeface="+mj-ea"/>
                    <a:ea typeface="+mj-ea"/>
                  </a:rPr>
                  <a:t>则是接着</a:t>
                </a:r>
                <a:r>
                  <a:rPr lang="en" altLang="zh-CN" sz="1600" dirty="0">
                    <a:latin typeface="+mj-ea"/>
                    <a:ea typeface="+mj-ea"/>
                  </a:rPr>
                  <a:t>P5</a:t>
                </a:r>
                <a:r>
                  <a:rPr lang="zh-CN" altLang="en-US" sz="1600" dirty="0">
                    <a:latin typeface="+mj-ea"/>
                    <a:ea typeface="+mj-ea"/>
                  </a:rPr>
                  <a:t>进行了步长为</a:t>
                </a:r>
                <a:r>
                  <a:rPr lang="en-US" altLang="zh-CN" sz="1600" dirty="0">
                    <a:latin typeface="+mj-ea"/>
                    <a:ea typeface="+mj-ea"/>
                  </a:rPr>
                  <a:t>2</a:t>
                </a:r>
                <a:r>
                  <a:rPr lang="zh-CN" altLang="en-US" sz="1600" dirty="0">
                    <a:latin typeface="+mj-ea"/>
                    <a:ea typeface="+mj-ea"/>
                  </a:rPr>
                  <a:t>的卷积操作得到的，因此其对应的</a:t>
                </a:r>
                <a:r>
                  <a:rPr lang="en-US" altLang="zh-CN" sz="1600" dirty="0">
                    <a:latin typeface="+mj-ea"/>
                    <a:ea typeface="+mj-ea"/>
                  </a:rPr>
                  <a:t>stride</a:t>
                </a:r>
                <a:r>
                  <a:rPr lang="zh-CN" altLang="en-US" sz="1600" dirty="0">
                    <a:latin typeface="+mj-ea"/>
                    <a:ea typeface="+mj-ea"/>
                  </a:rPr>
                  <a:t>分别为</a:t>
                </a:r>
                <a:r>
                  <a:rPr lang="en" altLang="zh-CN" sz="1600" dirty="0">
                    <a:latin typeface="+mj-ea"/>
                    <a:ea typeface="+mj-ea"/>
                  </a:rPr>
                  <a:t> 8, 16, 32, 64 </a:t>
                </a:r>
                <a:r>
                  <a:rPr lang="zh-CN" altLang="en-US" sz="1600" dirty="0">
                    <a:latin typeface="+mj-ea"/>
                    <a:ea typeface="+mj-ea"/>
                  </a:rPr>
                  <a:t>和</a:t>
                </a:r>
                <a:r>
                  <a:rPr lang="en" altLang="zh-CN" sz="1600" dirty="0">
                    <a:latin typeface="+mj-ea"/>
                    <a:ea typeface="+mj-ea"/>
                  </a:rPr>
                  <a:t>128,</a:t>
                </a:r>
                <a:r>
                  <a:rPr lang="zh-CN" altLang="en-US" sz="1600" dirty="0">
                    <a:latin typeface="+mj-ea"/>
                    <a:ea typeface="+mj-ea"/>
                  </a:rPr>
                  <a:t>最终对这五个尺度都做逐像素回归。</a:t>
                </a:r>
              </a:p>
              <a:p>
                <a:r>
                  <a:rPr lang="zh-CN" altLang="en-US" sz="1600" dirty="0">
                    <a:latin typeface="+mj-ea"/>
                    <a:ea typeface="+mj-ea"/>
                  </a:rPr>
                  <a:t>为了能够更好的利用这种多尺度特征，在每一个尺度的特征层都限定了边界框回归的范围。</a:t>
                </a:r>
                <a:endParaRPr lang="en-US" altLang="zh-CN" sz="1600" dirty="0">
                  <a:latin typeface="+mj-ea"/>
                  <a:ea typeface="+mj-ea"/>
                </a:endParaRPr>
              </a:p>
              <a:p>
                <a:r>
                  <a:rPr lang="zh-CN" altLang="en-US" sz="1600" dirty="0">
                    <a:latin typeface="+mj-ea"/>
                    <a:ea typeface="+mj-ea"/>
                  </a:rPr>
                  <a:t>具体做法：</a:t>
                </a:r>
              </a:p>
              <a:p>
                <a:r>
                  <a:rPr lang="zh-CN" altLang="en-US" sz="1600" dirty="0">
                    <a:latin typeface="+mj-ea"/>
                    <a:ea typeface="+mj-ea"/>
                  </a:rPr>
                  <a:t>（</a:t>
                </a:r>
                <a:r>
                  <a:rPr lang="en-US" altLang="zh-CN" sz="1600" dirty="0">
                    <a:latin typeface="+mj-ea"/>
                    <a:ea typeface="+mj-ea"/>
                  </a:rPr>
                  <a:t>1</a:t>
                </a:r>
                <a:r>
                  <a:rPr lang="zh-CN" altLang="en-US" sz="1600" dirty="0">
                    <a:latin typeface="+mj-ea"/>
                    <a:ea typeface="+mj-ea"/>
                  </a:rPr>
                  <a:t>）计算当前层级中的回归目标</a:t>
                </a:r>
                <a14:m>
                  <m:oMath xmlns:m="http://schemas.openxmlformats.org/officeDocument/2006/math">
                    <m:d>
                      <m:dPr>
                        <m:ctrlPr>
                          <a:rPr kumimoji="1" lang="en-US" altLang="zh-CN" sz="1600" i="1">
                            <a:latin typeface="Cambria Math" panose="02040503050406030204" pitchFamily="18" charset="0"/>
                            <a:ea typeface="+mj-ea"/>
                          </a:rPr>
                        </m:ctrlPr>
                      </m:dPr>
                      <m:e>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𝑙</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𝑡</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𝑟</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𝑏</m:t>
                            </m:r>
                          </m:e>
                          <m:sup>
                            <m:r>
                              <a:rPr kumimoji="1" lang="en-US" altLang="zh-CN" sz="1600" i="1">
                                <a:latin typeface="Cambria Math" panose="02040503050406030204" pitchFamily="18" charset="0"/>
                                <a:ea typeface="+mj-ea"/>
                              </a:rPr>
                              <m:t>∗</m:t>
                            </m:r>
                          </m:sup>
                        </m:sSup>
                      </m:e>
                    </m:d>
                  </m:oMath>
                </a14:m>
                <a:r>
                  <a:rPr lang="zh-CN" altLang="en-US" sz="1600" dirty="0">
                    <a:latin typeface="+mj-ea"/>
                    <a:ea typeface="+mj-ea"/>
                  </a:rPr>
                  <a:t>。</a:t>
                </a:r>
                <a:endParaRPr lang="en-US" altLang="zh-CN" sz="1600" dirty="0">
                  <a:latin typeface="+mj-ea"/>
                  <a:ea typeface="+mj-ea"/>
                </a:endParaRPr>
              </a:p>
              <a:p>
                <a:r>
                  <a:rPr lang="zh-CN" altLang="en-US" sz="1600" dirty="0">
                    <a:latin typeface="+mj-ea"/>
                    <a:ea typeface="+mj-ea"/>
                  </a:rPr>
                  <a:t>（</a:t>
                </a:r>
                <a:r>
                  <a:rPr lang="en-US" altLang="zh-CN" sz="1600" dirty="0">
                    <a:latin typeface="+mj-ea"/>
                    <a:ea typeface="+mj-ea"/>
                  </a:rPr>
                  <a:t>2</a:t>
                </a:r>
                <a:r>
                  <a:rPr lang="zh-CN" altLang="en-US" sz="1600" dirty="0">
                    <a:latin typeface="+mj-ea"/>
                    <a:ea typeface="+mj-ea"/>
                  </a:rPr>
                  <a:t>）判断</a:t>
                </a:r>
                <a:r>
                  <a:rPr lang="en" altLang="zh-CN" sz="1600" dirty="0">
                    <a:latin typeface="+mj-ea"/>
                    <a:ea typeface="+mj-ea"/>
                  </a:rPr>
                  <a:t>max</a:t>
                </a:r>
                <a:r>
                  <a:rPr kumimoji="1" lang="en-US" altLang="zh-CN" sz="1600" dirty="0">
                    <a:latin typeface="+mj-ea"/>
                    <a:ea typeface="+mj-ea"/>
                  </a:rPr>
                  <a:t> </a:t>
                </a:r>
                <a14:m>
                  <m:oMath xmlns:m="http://schemas.openxmlformats.org/officeDocument/2006/math">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𝑙</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𝑡</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𝑟</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𝑏</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 </m:t>
                    </m:r>
                  </m:oMath>
                </a14:m>
                <a:r>
                  <a:rPr lang="en" altLang="zh-CN" sz="1600" dirty="0">
                    <a:latin typeface="+mj-ea"/>
                    <a:ea typeface="+mj-ea"/>
                  </a:rPr>
                  <a:t>&gt; </a:t>
                </a:r>
                <a14:m>
                  <m:oMath xmlns:m="http://schemas.openxmlformats.org/officeDocument/2006/math">
                    <m:sSub>
                      <m:sSubPr>
                        <m:ctrlPr>
                          <a:rPr lang="en" altLang="zh-CN" sz="160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𝑚</m:t>
                        </m:r>
                      </m:e>
                      <m:sub>
                        <m:r>
                          <a:rPr lang="en-US" altLang="zh-CN" sz="1600" b="0" i="1" smtClean="0">
                            <a:latin typeface="Cambria Math" panose="02040503050406030204" pitchFamily="18" charset="0"/>
                            <a:ea typeface="+mj-ea"/>
                          </a:rPr>
                          <m:t>𝑖</m:t>
                        </m:r>
                      </m:sub>
                    </m:sSub>
                  </m:oMath>
                </a14:m>
                <a:r>
                  <a:rPr lang="zh-CN" altLang="en-US" sz="1600" dirty="0">
                    <a:latin typeface="+mj-ea"/>
                    <a:ea typeface="+mj-ea"/>
                  </a:rPr>
                  <a:t>或者 </a:t>
                </a:r>
                <a:r>
                  <a:rPr lang="en" altLang="zh-CN" sz="1600" dirty="0">
                    <a:latin typeface="+mj-ea"/>
                    <a:ea typeface="+mj-ea"/>
                  </a:rPr>
                  <a:t>max</a:t>
                </a:r>
                <a:r>
                  <a:rPr kumimoji="1" lang="en-US" altLang="zh-CN" sz="1600" dirty="0">
                    <a:latin typeface="+mj-ea"/>
                    <a:ea typeface="+mj-ea"/>
                  </a:rPr>
                  <a:t> </a:t>
                </a:r>
                <a14:m>
                  <m:oMath xmlns:m="http://schemas.openxmlformats.org/officeDocument/2006/math">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𝑙</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𝑡</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𝑟</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𝑏</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 </m:t>
                    </m:r>
                  </m:oMath>
                </a14:m>
                <a:r>
                  <a:rPr lang="en" altLang="zh-CN" sz="1600" dirty="0">
                    <a:latin typeface="+mj-ea"/>
                    <a:ea typeface="+mj-ea"/>
                  </a:rPr>
                  <a:t>&lt; </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𝑚</m:t>
                        </m:r>
                      </m:e>
                      <m:sub>
                        <m:r>
                          <a:rPr lang="en-US" altLang="zh-CN" sz="1600" i="1">
                            <a:latin typeface="Cambria Math" panose="02040503050406030204" pitchFamily="18" charset="0"/>
                            <a:ea typeface="+mj-ea"/>
                          </a:rPr>
                          <m:t>𝑖</m:t>
                        </m:r>
                        <m:r>
                          <a:rPr lang="en-US" altLang="zh-CN" sz="1600" b="0" i="1" smtClean="0">
                            <a:latin typeface="Cambria Math" panose="02040503050406030204" pitchFamily="18" charset="0"/>
                            <a:ea typeface="+mj-ea"/>
                          </a:rPr>
                          <m:t>−1</m:t>
                        </m:r>
                      </m:sub>
                    </m:sSub>
                  </m:oMath>
                </a14:m>
                <a:r>
                  <a:rPr lang="zh-CN" altLang="en-US" sz="1600" dirty="0">
                    <a:latin typeface="+mj-ea"/>
                    <a:ea typeface="+mj-ea"/>
                  </a:rPr>
                  <a:t>是否满足。</a:t>
                </a:r>
                <a:r>
                  <a:rPr lang="en" altLang="zh-CN" sz="1600" dirty="0">
                    <a:latin typeface="+mj-ea"/>
                    <a:ea typeface="+mj-ea"/>
                  </a:rPr>
                  <a:t> </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𝑚</m:t>
                        </m:r>
                      </m:e>
                      <m:sub>
                        <m:r>
                          <a:rPr lang="en-US" altLang="zh-CN" sz="1600" i="1">
                            <a:latin typeface="Cambria Math" panose="02040503050406030204" pitchFamily="18" charset="0"/>
                            <a:ea typeface="+mj-ea"/>
                          </a:rPr>
                          <m:t>𝑖</m:t>
                        </m:r>
                      </m:sub>
                    </m:sSub>
                  </m:oMath>
                </a14:m>
                <a:r>
                  <a:rPr lang="zh-CN" altLang="en-US" sz="1600" dirty="0">
                    <a:latin typeface="+mj-ea"/>
                    <a:ea typeface="+mj-ea"/>
                  </a:rPr>
                  <a:t>是当前尺度特征层的最大回归距离。</a:t>
                </a:r>
              </a:p>
              <a:p>
                <a:r>
                  <a:rPr lang="zh-CN" altLang="en-US" sz="1600" dirty="0">
                    <a:latin typeface="+mj-ea"/>
                    <a:ea typeface="+mj-ea"/>
                  </a:rPr>
                  <a:t>（</a:t>
                </a:r>
                <a:r>
                  <a:rPr lang="en-US" altLang="zh-CN" sz="1600" dirty="0">
                    <a:latin typeface="+mj-ea"/>
                    <a:ea typeface="+mj-ea"/>
                  </a:rPr>
                  <a:t>3</a:t>
                </a:r>
                <a:r>
                  <a:rPr lang="zh-CN" altLang="en-US" sz="1600" dirty="0">
                    <a:latin typeface="+mj-ea"/>
                    <a:ea typeface="+mj-ea"/>
                  </a:rPr>
                  <a:t>）若满足，说明框不应在本层回归，则不对此边界框进行回归预测。</a:t>
                </a:r>
              </a:p>
              <a:p>
                <a:endParaRPr lang="zh-CN" altLang="en-US" sz="1600" dirty="0">
                  <a:latin typeface="+mj-ea"/>
                  <a:ea typeface="+mj-ea"/>
                </a:endParaRPr>
              </a:p>
              <a:p>
                <a:r>
                  <a:rPr lang="zh-CN" altLang="en-US" sz="1600" dirty="0">
                    <a:latin typeface="+mj-ea"/>
                    <a:ea typeface="+mj-ea"/>
                  </a:rPr>
                  <a:t>这种约束带来的额外的效果在于，由于不同尺寸的物体被分配到不同的特征层进行回归，又由于大部分重叠发生在尺寸相差较大的物体之间，因此多尺度预测可以在很大程度上缓解目标框重叠的情况</a:t>
                </a:r>
                <a:endParaRPr lang="en-US" altLang="zh-CN" sz="1600" dirty="0">
                  <a:latin typeface="+mj-ea"/>
                  <a:ea typeface="+mj-ea"/>
                </a:endParaRPr>
              </a:p>
              <a:p>
                <a:endParaRPr lang="en-US" altLang="zh-CN" sz="1600" dirty="0">
                  <a:latin typeface="+mj-ea"/>
                  <a:ea typeface="+mj-ea"/>
                </a:endParaRPr>
              </a:p>
              <a:p>
                <a:r>
                  <a:rPr lang="zh-CN" altLang="en" sz="1600" dirty="0">
                    <a:latin typeface="+mj-ea"/>
                    <a:ea typeface="+mj-ea"/>
                  </a:rPr>
                  <a:t>注意</a:t>
                </a:r>
                <a:r>
                  <a:rPr lang="zh-CN" altLang="en-US" sz="1600" dirty="0">
                    <a:latin typeface="+mj-ea"/>
                    <a:ea typeface="+mj-ea"/>
                  </a:rPr>
                  <a:t>点</a:t>
                </a:r>
                <a:r>
                  <a:rPr lang="en" altLang="zh-CN" sz="1600" dirty="0">
                    <a:latin typeface="+mj-ea"/>
                    <a:ea typeface="+mj-ea"/>
                  </a:rPr>
                  <a:t>: </a:t>
                </a:r>
                <a:r>
                  <a:rPr lang="zh-CN" altLang="en-US" sz="1600" dirty="0">
                    <a:latin typeface="+mj-ea"/>
                    <a:ea typeface="+mj-ea"/>
                  </a:rPr>
                  <a:t>由于作者认为，不同的特征层需要回归不同的尺寸范围</a:t>
                </a:r>
                <a:r>
                  <a:rPr lang="en-US" altLang="zh-CN" sz="1600" dirty="0">
                    <a:latin typeface="+mj-ea"/>
                    <a:ea typeface="+mj-ea"/>
                  </a:rPr>
                  <a:t>(</a:t>
                </a:r>
                <a:r>
                  <a:rPr lang="zh-CN" altLang="en-US" sz="1600" dirty="0">
                    <a:latin typeface="+mj-ea"/>
                    <a:ea typeface="+mj-ea"/>
                  </a:rPr>
                  <a:t>例如，</a:t>
                </a:r>
                <a:r>
                  <a:rPr lang="en" altLang="zh-CN" sz="1600" dirty="0">
                    <a:latin typeface="+mj-ea"/>
                    <a:ea typeface="+mj-ea"/>
                  </a:rPr>
                  <a:t>P3</a:t>
                </a:r>
                <a:r>
                  <a:rPr lang="zh-CN" altLang="en-US" sz="1600" dirty="0">
                    <a:latin typeface="+mj-ea"/>
                    <a:ea typeface="+mj-ea"/>
                  </a:rPr>
                  <a:t>的尺寸范围为</a:t>
                </a:r>
                <a:r>
                  <a:rPr lang="en-US" altLang="zh-CN" sz="1600" dirty="0">
                    <a:latin typeface="+mj-ea"/>
                    <a:ea typeface="+mj-ea"/>
                  </a:rPr>
                  <a:t>[0,64]</a:t>
                </a:r>
                <a:r>
                  <a:rPr lang="zh-CN" altLang="en-US" sz="1600" dirty="0">
                    <a:latin typeface="+mj-ea"/>
                    <a:ea typeface="+mj-ea"/>
                  </a:rPr>
                  <a:t>，</a:t>
                </a:r>
                <a:r>
                  <a:rPr lang="en" altLang="zh-CN" sz="1600" dirty="0">
                    <a:latin typeface="+mj-ea"/>
                    <a:ea typeface="+mj-ea"/>
                  </a:rPr>
                  <a:t>P4</a:t>
                </a:r>
                <a:r>
                  <a:rPr lang="zh-CN" altLang="en-US" sz="1600" dirty="0">
                    <a:latin typeface="+mj-ea"/>
                    <a:ea typeface="+mj-ea"/>
                  </a:rPr>
                  <a:t>的尺寸范围为</a:t>
                </a:r>
                <a:r>
                  <a:rPr lang="en-US" altLang="zh-CN" sz="1600" dirty="0">
                    <a:latin typeface="+mj-ea"/>
                    <a:ea typeface="+mj-ea"/>
                  </a:rPr>
                  <a:t>[64,128]</a:t>
                </a:r>
                <a:r>
                  <a:rPr lang="zh-CN" altLang="en-US" sz="1600" dirty="0">
                    <a:latin typeface="+mj-ea"/>
                    <a:ea typeface="+mj-ea"/>
                  </a:rPr>
                  <a:t>，因此在不同的特征层使用相同的输出激活是不合理的。因此，作者没有使用标准的</a:t>
                </a:r>
                <a14:m>
                  <m:oMath xmlns:m="http://schemas.openxmlformats.org/officeDocument/2006/math">
                    <m:r>
                      <m:rPr>
                        <m:sty m:val="p"/>
                      </m:rPr>
                      <a:rPr lang="en" altLang="zh-CN" sz="1600" i="1" dirty="0" smtClean="0">
                        <a:latin typeface="Cambria Math" panose="02040503050406030204" pitchFamily="18" charset="0"/>
                        <a:ea typeface="+mj-ea"/>
                      </a:rPr>
                      <m:t>exp</m:t>
                    </m:r>
                    <m:r>
                      <a:rPr lang="en" altLang="zh-CN" sz="1600" i="1" dirty="0">
                        <a:latin typeface="Cambria Math" panose="02040503050406030204" pitchFamily="18" charset="0"/>
                        <a:ea typeface="+mj-ea"/>
                      </a:rPr>
                      <m:t>⁡(</m:t>
                    </m:r>
                    <m:r>
                      <a:rPr lang="en" altLang="zh-CN" sz="1600" i="1" dirty="0">
                        <a:latin typeface="Cambria Math" panose="02040503050406030204" pitchFamily="18" charset="0"/>
                        <a:ea typeface="+mj-ea"/>
                      </a:rPr>
                      <m:t>𝑥</m:t>
                    </m:r>
                    <m:r>
                      <a:rPr lang="en" altLang="zh-CN" sz="1600" i="1" dirty="0">
                        <a:latin typeface="Cambria Math" panose="02040503050406030204" pitchFamily="18" charset="0"/>
                        <a:ea typeface="+mj-ea"/>
                      </a:rPr>
                      <m:t>)</m:t>
                    </m:r>
                  </m:oMath>
                </a14:m>
                <a:r>
                  <a:rPr lang="zh-CN" altLang="en-US" sz="1600" dirty="0">
                    <a:latin typeface="+mj-ea"/>
                    <a:ea typeface="+mj-ea"/>
                  </a:rPr>
                  <a:t>函数，而是使用</a:t>
                </a:r>
                <a14:m>
                  <m:oMath xmlns:m="http://schemas.openxmlformats.org/officeDocument/2006/math">
                    <m:func>
                      <m:funcPr>
                        <m:ctrlPr>
                          <a:rPr lang="en" altLang="zh-CN" sz="1600" i="1" dirty="0" smtClean="0">
                            <a:latin typeface="Cambria Math" panose="02040503050406030204" pitchFamily="18" charset="0"/>
                            <a:ea typeface="+mj-ea"/>
                          </a:rPr>
                        </m:ctrlPr>
                      </m:funcPr>
                      <m:fName>
                        <m:r>
                          <m:rPr>
                            <m:sty m:val="p"/>
                          </m:rPr>
                          <a:rPr lang="en" altLang="zh-CN" sz="1600" i="0" dirty="0" smtClean="0">
                            <a:latin typeface="Cambria Math" panose="02040503050406030204" pitchFamily="18" charset="0"/>
                            <a:ea typeface="+mj-ea"/>
                          </a:rPr>
                          <m:t>exp</m:t>
                        </m:r>
                      </m:fName>
                      <m:e>
                        <m:d>
                          <m:dPr>
                            <m:ctrlPr>
                              <a:rPr lang="en" altLang="zh-CN" sz="1600" i="1" dirty="0" smtClean="0">
                                <a:latin typeface="Cambria Math" panose="02040503050406030204" pitchFamily="18" charset="0"/>
                                <a:ea typeface="+mj-ea"/>
                              </a:rPr>
                            </m:ctrlPr>
                          </m:dPr>
                          <m:e>
                            <m:sSub>
                              <m:sSubPr>
                                <m:ctrlPr>
                                  <a:rPr lang="en" altLang="zh-CN" sz="1600" i="1" dirty="0" smtClean="0">
                                    <a:latin typeface="Cambria Math" panose="02040503050406030204" pitchFamily="18" charset="0"/>
                                    <a:ea typeface="+mj-ea"/>
                                  </a:rPr>
                                </m:ctrlPr>
                              </m:sSubPr>
                              <m:e>
                                <m:r>
                                  <a:rPr lang="en-US" altLang="zh-CN" sz="1600" b="0" i="1" dirty="0" smtClean="0">
                                    <a:latin typeface="Cambria Math" panose="02040503050406030204" pitchFamily="18" charset="0"/>
                                    <a:ea typeface="+mj-ea"/>
                                  </a:rPr>
                                  <m:t>𝑠</m:t>
                                </m:r>
                              </m:e>
                              <m:sub>
                                <m:r>
                                  <a:rPr lang="en-US" altLang="zh-CN" sz="1600" b="0" i="1" dirty="0" smtClean="0">
                                    <a:latin typeface="Cambria Math" panose="02040503050406030204" pitchFamily="18" charset="0"/>
                                    <a:ea typeface="+mj-ea"/>
                                  </a:rPr>
                                  <m:t>𝑖</m:t>
                                </m:r>
                              </m:sub>
                            </m:sSub>
                            <m:r>
                              <a:rPr lang="zh-CN" altLang="en" sz="1600" i="1" dirty="0">
                                <a:latin typeface="Cambria Math" panose="02040503050406030204" pitchFamily="18" charset="0"/>
                                <a:ea typeface="+mj-ea"/>
                              </a:rPr>
                              <m:t>，</m:t>
                            </m:r>
                            <m:r>
                              <a:rPr lang="en" altLang="zh-CN" sz="1600" i="1" dirty="0">
                                <a:latin typeface="Cambria Math" panose="02040503050406030204" pitchFamily="18" charset="0"/>
                                <a:ea typeface="+mj-ea"/>
                              </a:rPr>
                              <m:t>𝑥</m:t>
                            </m:r>
                          </m:e>
                        </m:d>
                      </m:e>
                    </m:func>
                    <m:r>
                      <a:rPr lang="zh-CN" altLang="en-US" sz="1600" b="0" i="0" dirty="0" smtClean="0">
                        <a:latin typeface="Cambria Math" panose="02040503050406030204" pitchFamily="18" charset="0"/>
                        <a:ea typeface="+mj-ea"/>
                      </a:rPr>
                      <m:t>。</m:t>
                    </m:r>
                  </m:oMath>
                </a14:m>
                <a:r>
                  <a:rPr lang="zh-CN" altLang="en-US" sz="1600" dirty="0">
                    <a:latin typeface="+mj-ea"/>
                    <a:ea typeface="+mj-ea"/>
                  </a:rPr>
                  <a:t>其中</a:t>
                </a:r>
                <a14:m>
                  <m:oMath xmlns:m="http://schemas.openxmlformats.org/officeDocument/2006/math">
                    <m:sSub>
                      <m:sSubPr>
                        <m:ctrlPr>
                          <a:rPr lang="en" altLang="zh-CN" sz="1600" i="1" dirty="0">
                            <a:latin typeface="Cambria Math" panose="02040503050406030204" pitchFamily="18" charset="0"/>
                          </a:rPr>
                        </m:ctrlPr>
                      </m:sSubPr>
                      <m:e>
                        <m:r>
                          <a:rPr lang="en-US" altLang="zh-CN" sz="1600" i="1" dirty="0">
                            <a:latin typeface="Cambria Math" panose="02040503050406030204" pitchFamily="18" charset="0"/>
                          </a:rPr>
                          <m:t>𝑠</m:t>
                        </m:r>
                      </m:e>
                      <m:sub>
                        <m:r>
                          <a:rPr lang="en-US" altLang="zh-CN" sz="1600" i="1" dirty="0">
                            <a:latin typeface="Cambria Math" panose="02040503050406030204" pitchFamily="18" charset="0"/>
                          </a:rPr>
                          <m:t>𝑖</m:t>
                        </m:r>
                      </m:sub>
                    </m:sSub>
                  </m:oMath>
                </a14:m>
                <a:r>
                  <a:rPr lang="zh-CN" altLang="en-US" sz="1600" dirty="0">
                    <a:latin typeface="+mj-ea"/>
                    <a:ea typeface="+mj-ea"/>
                  </a:rPr>
                  <a:t>是一个可训练的标量</a:t>
                </a:r>
                <a:r>
                  <a:rPr lang="zh-CN" altLang="en" sz="1600" dirty="0">
                    <a:latin typeface="+mj-ea"/>
                    <a:ea typeface="+mj-ea"/>
                  </a:rPr>
                  <a:t>，</a:t>
                </a:r>
                <a:r>
                  <a:rPr lang="zh-CN" altLang="en-US" sz="1600" dirty="0">
                    <a:latin typeface="+mj-ea"/>
                    <a:ea typeface="+mj-ea"/>
                  </a:rPr>
                  <a:t>能够通过</a:t>
                </a:r>
                <a14:m>
                  <m:oMath xmlns:m="http://schemas.openxmlformats.org/officeDocument/2006/math">
                    <m:sSub>
                      <m:sSubPr>
                        <m:ctrlPr>
                          <a:rPr lang="en" altLang="zh-CN" sz="1600" i="1" dirty="0">
                            <a:latin typeface="Cambria Math" panose="02040503050406030204" pitchFamily="18" charset="0"/>
                          </a:rPr>
                        </m:ctrlPr>
                      </m:sSubPr>
                      <m:e>
                        <m:r>
                          <a:rPr lang="en-US" altLang="zh-CN" sz="1600" i="1" dirty="0">
                            <a:latin typeface="Cambria Math" panose="02040503050406030204" pitchFamily="18" charset="0"/>
                          </a:rPr>
                          <m:t>𝑠</m:t>
                        </m:r>
                      </m:e>
                      <m:sub>
                        <m:r>
                          <a:rPr lang="en-US" altLang="zh-CN" sz="1600" i="1" dirty="0">
                            <a:latin typeface="Cambria Math" panose="02040503050406030204" pitchFamily="18" charset="0"/>
                          </a:rPr>
                          <m:t>𝑖</m:t>
                        </m:r>
                      </m:sub>
                    </m:sSub>
                  </m:oMath>
                </a14:m>
                <a:r>
                  <a:rPr lang="zh-CN" altLang="en-US" sz="1600" dirty="0">
                    <a:latin typeface="+mj-ea"/>
                    <a:ea typeface="+mj-ea"/>
                  </a:rPr>
                  <a:t>来自动调整不同层级特征的指数函数的基数，从经验上提高检测性能。</a:t>
                </a:r>
              </a:p>
              <a:p>
                <a:endParaRPr lang="zh-CN" altLang="en-US" dirty="0"/>
              </a:p>
            </p:txBody>
          </p:sp>
        </mc:Choice>
        <mc:Fallback xmlns="">
          <p:sp>
            <p:nvSpPr>
              <p:cNvPr id="6" name="矩形 5">
                <a:extLst>
                  <a:ext uri="{FF2B5EF4-FFF2-40B4-BE49-F238E27FC236}">
                    <a16:creationId xmlns:a16="http://schemas.microsoft.com/office/drawing/2014/main" id="{669773D0-81E0-7148-9356-3499830071CC}"/>
                  </a:ext>
                </a:extLst>
              </p:cNvPr>
              <p:cNvSpPr>
                <a:spLocks noRot="1" noChangeAspect="1" noMove="1" noResize="1" noEditPoints="1" noAdjustHandles="1" noChangeArrowheads="1" noChangeShapeType="1" noTextEdit="1"/>
              </p:cNvSpPr>
              <p:nvPr/>
            </p:nvSpPr>
            <p:spPr>
              <a:xfrm>
                <a:off x="695400" y="1484784"/>
                <a:ext cx="10513168" cy="4308872"/>
              </a:xfrm>
              <a:prstGeom prst="rect">
                <a:avLst/>
              </a:prstGeom>
              <a:blipFill>
                <a:blip r:embed="rId2"/>
                <a:stretch>
                  <a:fillRect l="-241" t="-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5740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23</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a:t>FCOS</a:t>
            </a:r>
          </a:p>
          <a:p>
            <a:endParaRPr kumimoji="1" lang="zh-CN" altLang="en-US" dirty="0"/>
          </a:p>
        </p:txBody>
      </p:sp>
      <p:sp>
        <p:nvSpPr>
          <p:cNvPr id="6" name="文本框 5">
            <a:extLst>
              <a:ext uri="{FF2B5EF4-FFF2-40B4-BE49-F238E27FC236}">
                <a16:creationId xmlns:a16="http://schemas.microsoft.com/office/drawing/2014/main" id="{84F44985-5CA4-8242-9032-F8C79652F0CD}"/>
              </a:ext>
            </a:extLst>
          </p:cNvPr>
          <p:cNvSpPr txBox="1"/>
          <p:nvPr/>
        </p:nvSpPr>
        <p:spPr>
          <a:xfrm>
            <a:off x="695400" y="1030670"/>
            <a:ext cx="9937104" cy="369332"/>
          </a:xfrm>
          <a:prstGeom prst="rect">
            <a:avLst/>
          </a:prstGeom>
          <a:noFill/>
        </p:spPr>
        <p:txBody>
          <a:bodyPr wrap="square" rtlCol="0">
            <a:spAutoFit/>
          </a:bodyPr>
          <a:lstStyle/>
          <a:p>
            <a:r>
              <a:rPr kumimoji="1" lang="en-US" altLang="zh-CN" dirty="0">
                <a:latin typeface="+mj-ea"/>
                <a:ea typeface="+mj-ea"/>
              </a:rPr>
              <a:t>Center-ness</a:t>
            </a: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5DBEDF24-E941-734C-9E23-28C3EFB92A4A}"/>
                  </a:ext>
                </a:extLst>
              </p:cNvPr>
              <p:cNvSpPr/>
              <p:nvPr/>
            </p:nvSpPr>
            <p:spPr>
              <a:xfrm>
                <a:off x="695400" y="1556792"/>
                <a:ext cx="10657184" cy="2308324"/>
              </a:xfrm>
              <a:prstGeom prst="rect">
                <a:avLst/>
              </a:prstGeom>
            </p:spPr>
            <p:txBody>
              <a:bodyPr wrap="square">
                <a:spAutoFit/>
              </a:bodyPr>
              <a:lstStyle/>
              <a:p>
                <a:r>
                  <a:rPr lang="zh-CN" altLang="en-US" sz="1600" b="1" dirty="0">
                    <a:latin typeface="+mj-ea"/>
                    <a:ea typeface="+mj-ea"/>
                  </a:rPr>
                  <a:t>问题</a:t>
                </a:r>
                <a:r>
                  <a:rPr lang="zh-CN" altLang="en-US" sz="1600" dirty="0">
                    <a:latin typeface="+mj-ea"/>
                    <a:ea typeface="+mj-ea"/>
                  </a:rPr>
                  <a:t>：</a:t>
                </a:r>
                <a:r>
                  <a:rPr lang="en" altLang="zh-CN" sz="1600" dirty="0">
                    <a:latin typeface="+mj-ea"/>
                    <a:ea typeface="+mj-ea"/>
                  </a:rPr>
                  <a:t>FCOS</a:t>
                </a:r>
                <a:r>
                  <a:rPr lang="zh-CN" altLang="en-US" sz="1600" dirty="0">
                    <a:latin typeface="+mj-ea"/>
                    <a:ea typeface="+mj-ea"/>
                  </a:rPr>
                  <a:t>算法使用了逐像素回归策略，在提升召回率的同时，会产生许多低质量的中心点偏移较多的预测边界框。</a:t>
                </a:r>
                <a:r>
                  <a:rPr lang="zh-CN" altLang="en-US" sz="1600" b="1" dirty="0">
                    <a:latin typeface="+mj-ea"/>
                    <a:ea typeface="+mj-ea"/>
                  </a:rPr>
                  <a:t>解决方法</a:t>
                </a:r>
                <a:r>
                  <a:rPr lang="zh-CN" altLang="en-US" sz="1600" dirty="0">
                    <a:latin typeface="+mj-ea"/>
                    <a:ea typeface="+mj-ea"/>
                  </a:rPr>
                  <a:t>：提出</a:t>
                </a:r>
                <a:r>
                  <a:rPr lang="en" altLang="zh-CN" sz="1600" dirty="0">
                    <a:latin typeface="+mj-ea"/>
                    <a:ea typeface="+mj-ea"/>
                  </a:rPr>
                  <a:t>center-ness</a:t>
                </a:r>
                <a:r>
                  <a:rPr lang="zh-CN" altLang="en-US" sz="1600" dirty="0">
                    <a:latin typeface="+mj-ea"/>
                    <a:ea typeface="+mj-ea"/>
                  </a:rPr>
                  <a:t>来抑制低质量边界框，该策略不引入任何超参数。</a:t>
                </a:r>
                <a:endParaRPr lang="en-US" altLang="zh-CN" sz="1600" dirty="0">
                  <a:latin typeface="+mj-ea"/>
                  <a:ea typeface="+mj-ea"/>
                </a:endParaRPr>
              </a:p>
              <a:p>
                <a:r>
                  <a:rPr lang="en" altLang="zh-CN" sz="1600" dirty="0">
                    <a:latin typeface="+mj-ea"/>
                    <a:ea typeface="+mj-ea"/>
                  </a:rPr>
                  <a:t>center-ness</a:t>
                </a:r>
                <a:r>
                  <a:rPr lang="zh-CN" altLang="en-US" sz="1600" dirty="0">
                    <a:latin typeface="+mj-ea"/>
                    <a:ea typeface="+mj-ea"/>
                  </a:rPr>
                  <a:t>策略在每一个层级预测中添加了一个分支，平行于分类分支增加了一个分支， 用于预测该位置到目标物中心位置的距离。而该损失保证了预测的边界框尽可能的靠近中心。其</a:t>
                </a:r>
                <a:r>
                  <a:rPr lang="en-US" altLang="zh-CN" sz="1600" dirty="0">
                    <a:latin typeface="+mj-ea"/>
                    <a:ea typeface="+mj-ea"/>
                  </a:rPr>
                  <a:t>ground</a:t>
                </a:r>
                <a:r>
                  <a:rPr lang="zh-CN" altLang="en-US" sz="1600" dirty="0">
                    <a:latin typeface="+mj-ea"/>
                    <a:ea typeface="+mj-ea"/>
                  </a:rPr>
                  <a:t> </a:t>
                </a:r>
                <a:r>
                  <a:rPr lang="en-US" altLang="zh-CN" sz="1600" dirty="0">
                    <a:latin typeface="+mj-ea"/>
                    <a:ea typeface="+mj-ea"/>
                  </a:rPr>
                  <a:t>truth</a:t>
                </a:r>
                <a:r>
                  <a:rPr lang="zh-CN" altLang="en-US" sz="1600" dirty="0">
                    <a:latin typeface="+mj-ea"/>
                    <a:ea typeface="+mj-ea"/>
                  </a:rPr>
                  <a:t> 的计算公式如下，其中</a:t>
                </a:r>
                <a14:m>
                  <m:oMath xmlns:m="http://schemas.openxmlformats.org/officeDocument/2006/math">
                    <m:d>
                      <m:dPr>
                        <m:ctrlPr>
                          <a:rPr kumimoji="1" lang="en-US" altLang="zh-CN" sz="1600" i="1">
                            <a:latin typeface="Cambria Math" panose="02040503050406030204" pitchFamily="18" charset="0"/>
                            <a:ea typeface="+mj-ea"/>
                          </a:rPr>
                        </m:ctrlPr>
                      </m:dPr>
                      <m:e>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𝑙</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𝑡</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𝑟</m:t>
                            </m:r>
                          </m:e>
                          <m:sup>
                            <m:r>
                              <a:rPr kumimoji="1" lang="en-US" altLang="zh-CN" sz="1600" i="1">
                                <a:latin typeface="Cambria Math" panose="02040503050406030204" pitchFamily="18" charset="0"/>
                                <a:ea typeface="+mj-ea"/>
                              </a:rPr>
                              <m:t>∗</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𝑏</m:t>
                            </m:r>
                          </m:e>
                          <m:sup>
                            <m:r>
                              <a:rPr kumimoji="1" lang="en-US" altLang="zh-CN" sz="1600" i="1">
                                <a:latin typeface="Cambria Math" panose="02040503050406030204" pitchFamily="18" charset="0"/>
                                <a:ea typeface="+mj-ea"/>
                              </a:rPr>
                              <m:t>∗</m:t>
                            </m:r>
                          </m:sup>
                        </m:sSup>
                      </m:e>
                    </m:d>
                  </m:oMath>
                </a14:m>
                <a:r>
                  <a:rPr lang="zh-CN" altLang="en-US" sz="1600" dirty="0">
                    <a:latin typeface="+mj-ea"/>
                    <a:ea typeface="+mj-ea"/>
                  </a:rPr>
                  <a:t>表示预测值。</a:t>
                </a:r>
                <a:endParaRPr lang="en-US" altLang="zh-CN" sz="1600" dirty="0">
                  <a:latin typeface="+mj-ea"/>
                  <a:ea typeface="+mj-ea"/>
                </a:endParaRPr>
              </a:p>
              <a:p>
                <a:endParaRPr lang="en-US" altLang="zh-CN" sz="1600" dirty="0">
                  <a:latin typeface="+mj-ea"/>
                  <a:ea typeface="+mj-ea"/>
                </a:endParaRPr>
              </a:p>
              <a:p>
                <a:endParaRPr lang="en-US" altLang="zh-CN" sz="1600" dirty="0">
                  <a:latin typeface="+mj-ea"/>
                  <a:ea typeface="+mj-ea"/>
                </a:endParaRPr>
              </a:p>
              <a:p>
                <a:endParaRPr lang="en-US" altLang="zh-CN" sz="1600" dirty="0">
                  <a:latin typeface="+mj-ea"/>
                  <a:ea typeface="+mj-ea"/>
                </a:endParaRPr>
              </a:p>
              <a:p>
                <a:endParaRPr lang="en-US" altLang="zh-CN" sz="1600" dirty="0">
                  <a:latin typeface="+mj-ea"/>
                  <a:ea typeface="+mj-ea"/>
                </a:endParaRPr>
              </a:p>
            </p:txBody>
          </p:sp>
        </mc:Choice>
        <mc:Fallback>
          <p:sp>
            <p:nvSpPr>
              <p:cNvPr id="2" name="矩形 1">
                <a:extLst>
                  <a:ext uri="{FF2B5EF4-FFF2-40B4-BE49-F238E27FC236}">
                    <a16:creationId xmlns:a16="http://schemas.microsoft.com/office/drawing/2014/main" id="{5DBEDF24-E941-734C-9E23-28C3EFB92A4A}"/>
                  </a:ext>
                </a:extLst>
              </p:cNvPr>
              <p:cNvSpPr>
                <a:spLocks noRot="1" noChangeAspect="1" noMove="1" noResize="1" noEditPoints="1" noAdjustHandles="1" noChangeArrowheads="1" noChangeShapeType="1" noTextEdit="1"/>
              </p:cNvSpPr>
              <p:nvPr/>
            </p:nvSpPr>
            <p:spPr>
              <a:xfrm>
                <a:off x="695400" y="1556792"/>
                <a:ext cx="10657184" cy="2308324"/>
              </a:xfrm>
              <a:prstGeom prst="rect">
                <a:avLst/>
              </a:prstGeom>
              <a:blipFill>
                <a:blip r:embed="rId2"/>
                <a:stretch>
                  <a:fillRect l="-238" t="-1099" r="-35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94BE6867-D6E2-2A4F-A885-24D44BD2677C}"/>
              </a:ext>
            </a:extLst>
          </p:cNvPr>
          <p:cNvPicPr>
            <a:picLocks noChangeAspect="1"/>
          </p:cNvPicPr>
          <p:nvPr/>
        </p:nvPicPr>
        <p:blipFill>
          <a:blip r:embed="rId3"/>
          <a:stretch>
            <a:fillRect/>
          </a:stretch>
        </p:blipFill>
        <p:spPr>
          <a:xfrm>
            <a:off x="3503711" y="2957175"/>
            <a:ext cx="4036812" cy="720080"/>
          </a:xfrm>
          <a:prstGeom prst="rect">
            <a:avLst/>
          </a:prstGeom>
        </p:spPr>
      </p:pic>
      <p:sp>
        <p:nvSpPr>
          <p:cNvPr id="9" name="矩形 8">
            <a:extLst>
              <a:ext uri="{FF2B5EF4-FFF2-40B4-BE49-F238E27FC236}">
                <a16:creationId xmlns:a16="http://schemas.microsoft.com/office/drawing/2014/main" id="{E1DE2FA2-9533-F04C-8B1F-53EC7CA12686}"/>
              </a:ext>
            </a:extLst>
          </p:cNvPr>
          <p:cNvSpPr/>
          <p:nvPr/>
        </p:nvSpPr>
        <p:spPr>
          <a:xfrm>
            <a:off x="705496" y="4025755"/>
            <a:ext cx="10359056" cy="830997"/>
          </a:xfrm>
          <a:prstGeom prst="rect">
            <a:avLst/>
          </a:prstGeom>
        </p:spPr>
        <p:txBody>
          <a:bodyPr wrap="square">
            <a:spAutoFit/>
          </a:bodyPr>
          <a:lstStyle/>
          <a:p>
            <a:r>
              <a:rPr lang="zh-CN" altLang="en-US" sz="1600" dirty="0">
                <a:latin typeface="+mj-ea"/>
                <a:ea typeface="+mj-ea"/>
              </a:rPr>
              <a:t>由于</a:t>
            </a:r>
            <a:r>
              <a:rPr lang="en-US" altLang="zh-CN" sz="1600" dirty="0" err="1">
                <a:latin typeface="+mj-ea"/>
                <a:ea typeface="+mj-ea"/>
              </a:rPr>
              <a:t>centerness</a:t>
            </a:r>
            <a:r>
              <a:rPr lang="zh-CN" altLang="en-US" sz="1600" dirty="0">
                <a:latin typeface="+mj-ea"/>
                <a:ea typeface="+mj-ea"/>
              </a:rPr>
              <a:t>的取值范围为</a:t>
            </a:r>
            <a:r>
              <a:rPr lang="en-US" altLang="zh-CN" sz="1600" dirty="0">
                <a:latin typeface="+mj-ea"/>
                <a:ea typeface="+mj-ea"/>
              </a:rPr>
              <a:t>0</a:t>
            </a:r>
            <a:r>
              <a:rPr lang="zh-CN" altLang="en-US" sz="1600" dirty="0">
                <a:latin typeface="+mj-ea"/>
                <a:ea typeface="+mj-ea"/>
              </a:rPr>
              <a:t>到</a:t>
            </a:r>
            <a:r>
              <a:rPr lang="en-US" altLang="zh-CN" sz="1600" dirty="0">
                <a:latin typeface="+mj-ea"/>
                <a:ea typeface="+mj-ea"/>
              </a:rPr>
              <a:t>1</a:t>
            </a:r>
            <a:r>
              <a:rPr lang="zh-CN" altLang="en-US" sz="1600" dirty="0">
                <a:latin typeface="+mj-ea"/>
                <a:ea typeface="+mj-ea"/>
              </a:rPr>
              <a:t>，因此使用</a:t>
            </a:r>
            <a:r>
              <a:rPr lang="en-US" altLang="zh-CN" sz="1600" dirty="0">
                <a:latin typeface="+mj-ea"/>
                <a:ea typeface="+mj-ea"/>
              </a:rPr>
              <a:t>binary</a:t>
            </a:r>
            <a:r>
              <a:rPr lang="zh-CN" altLang="en-US" sz="1600" dirty="0">
                <a:latin typeface="+mj-ea"/>
                <a:ea typeface="+mj-ea"/>
              </a:rPr>
              <a:t> </a:t>
            </a:r>
            <a:r>
              <a:rPr lang="en-US" altLang="zh-CN" sz="1600" dirty="0">
                <a:latin typeface="+mj-ea"/>
                <a:ea typeface="+mj-ea"/>
              </a:rPr>
              <a:t>cross</a:t>
            </a:r>
            <a:r>
              <a:rPr lang="zh-CN" altLang="en-US" sz="1600" dirty="0">
                <a:latin typeface="+mj-ea"/>
                <a:ea typeface="+mj-ea"/>
              </a:rPr>
              <a:t> </a:t>
            </a:r>
            <a:r>
              <a:rPr lang="en-US" altLang="zh-CN" sz="1600" dirty="0">
                <a:latin typeface="+mj-ea"/>
                <a:ea typeface="+mj-ea"/>
              </a:rPr>
              <a:t>entropy</a:t>
            </a:r>
            <a:r>
              <a:rPr lang="zh-CN" altLang="en-US" sz="1600" dirty="0">
                <a:latin typeface="+mj-ea"/>
                <a:ea typeface="+mj-ea"/>
              </a:rPr>
              <a:t>训练。当测试的时候，通过结果对应框的分类分数和</a:t>
            </a:r>
            <a:r>
              <a:rPr lang="en-US" altLang="zh-CN" sz="1600" dirty="0" err="1">
                <a:latin typeface="+mj-ea"/>
                <a:ea typeface="+mj-ea"/>
              </a:rPr>
              <a:t>centerness</a:t>
            </a:r>
            <a:r>
              <a:rPr lang="zh-CN" altLang="en-US" sz="1600" dirty="0">
                <a:latin typeface="+mj-ea"/>
                <a:ea typeface="+mj-ea"/>
              </a:rPr>
              <a:t>对检测的目标框排序，</a:t>
            </a:r>
            <a:r>
              <a:rPr lang="en-US" altLang="zh-CN" sz="1600" dirty="0" err="1">
                <a:latin typeface="+mj-ea"/>
                <a:ea typeface="+mj-ea"/>
              </a:rPr>
              <a:t>centerness</a:t>
            </a:r>
            <a:r>
              <a:rPr lang="zh-CN" altLang="en-US" sz="1600" dirty="0">
                <a:latin typeface="+mj-ea"/>
                <a:ea typeface="+mj-ea"/>
              </a:rPr>
              <a:t>起到降低距离目标中心较远预测框权重的作用，使得其即使有较高的概率，也在</a:t>
            </a:r>
            <a:r>
              <a:rPr lang="en-US" altLang="zh-CN" sz="1600" dirty="0" err="1">
                <a:latin typeface="+mj-ea"/>
                <a:ea typeface="+mj-ea"/>
              </a:rPr>
              <a:t>nms</a:t>
            </a:r>
            <a:r>
              <a:rPr lang="zh-CN" altLang="en-US" sz="1600" dirty="0">
                <a:latin typeface="+mj-ea"/>
                <a:ea typeface="+mj-ea"/>
              </a:rPr>
              <a:t>中被去除。对比基于</a:t>
            </a:r>
            <a:r>
              <a:rPr lang="en-US" altLang="zh-CN" sz="1600" dirty="0">
                <a:latin typeface="+mj-ea"/>
                <a:ea typeface="+mj-ea"/>
              </a:rPr>
              <a:t>anchor</a:t>
            </a:r>
            <a:r>
              <a:rPr lang="zh-CN" altLang="en-US" sz="1600" dirty="0">
                <a:latin typeface="+mj-ea"/>
                <a:ea typeface="+mj-ea"/>
              </a:rPr>
              <a:t>设置</a:t>
            </a:r>
            <a:r>
              <a:rPr lang="en-US" altLang="zh-CN" sz="1600" dirty="0" err="1">
                <a:latin typeface="+mj-ea"/>
                <a:ea typeface="+mj-ea"/>
              </a:rPr>
              <a:t>IoU</a:t>
            </a:r>
            <a:r>
              <a:rPr lang="zh-CN" altLang="en-US" sz="1600" dirty="0">
                <a:latin typeface="+mj-ea"/>
                <a:ea typeface="+mj-ea"/>
              </a:rPr>
              <a:t>阈值筛框，</a:t>
            </a:r>
            <a:r>
              <a:rPr lang="en-US" altLang="zh-CN" sz="1600" dirty="0" err="1">
                <a:latin typeface="+mj-ea"/>
                <a:ea typeface="+mj-ea"/>
              </a:rPr>
              <a:t>centerness</a:t>
            </a:r>
            <a:r>
              <a:rPr lang="zh-CN" altLang="en-US" sz="1600" dirty="0">
                <a:latin typeface="+mj-ea"/>
                <a:ea typeface="+mj-ea"/>
              </a:rPr>
              <a:t>可以看作</a:t>
            </a:r>
            <a:r>
              <a:rPr lang="en-US" altLang="zh-CN" sz="1600" dirty="0">
                <a:latin typeface="+mj-ea"/>
                <a:ea typeface="+mj-ea"/>
              </a:rPr>
              <a:t>soft</a:t>
            </a:r>
            <a:r>
              <a:rPr lang="zh-CN" altLang="en-US" sz="1600" dirty="0">
                <a:latin typeface="+mj-ea"/>
                <a:ea typeface="+mj-ea"/>
              </a:rPr>
              <a:t> </a:t>
            </a:r>
            <a:r>
              <a:rPr lang="en-US" altLang="zh-CN" sz="1600" dirty="0">
                <a:latin typeface="+mj-ea"/>
                <a:ea typeface="+mj-ea"/>
              </a:rPr>
              <a:t>threshold</a:t>
            </a:r>
            <a:r>
              <a:rPr lang="zh-CN" altLang="en-US" sz="1600" dirty="0">
                <a:latin typeface="+mj-ea"/>
                <a:ea typeface="+mj-ea"/>
              </a:rPr>
              <a:t>。</a:t>
            </a:r>
            <a:endParaRPr lang="en-US" altLang="zh-CN" sz="1600" dirty="0">
              <a:latin typeface="+mj-ea"/>
              <a:ea typeface="+mj-ea"/>
            </a:endParaRPr>
          </a:p>
        </p:txBody>
      </p:sp>
    </p:spTree>
    <p:extLst>
      <p:ext uri="{BB962C8B-B14F-4D97-AF65-F5344CB8AC3E}">
        <p14:creationId xmlns:p14="http://schemas.microsoft.com/office/powerpoint/2010/main" val="3950151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24</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a:t>FCOS</a:t>
            </a:r>
          </a:p>
          <a:p>
            <a:endParaRPr kumimoji="1" lang="zh-CN" altLang="en-US" dirty="0"/>
          </a:p>
        </p:txBody>
      </p:sp>
      <p:sp>
        <p:nvSpPr>
          <p:cNvPr id="6" name="文本框 5">
            <a:extLst>
              <a:ext uri="{FF2B5EF4-FFF2-40B4-BE49-F238E27FC236}">
                <a16:creationId xmlns:a16="http://schemas.microsoft.com/office/drawing/2014/main" id="{2A5F0452-AD63-534F-B861-A16AA4CA80C0}"/>
              </a:ext>
            </a:extLst>
          </p:cNvPr>
          <p:cNvSpPr txBox="1"/>
          <p:nvPr/>
        </p:nvSpPr>
        <p:spPr>
          <a:xfrm>
            <a:off x="695400" y="1214736"/>
            <a:ext cx="1944216" cy="369332"/>
          </a:xfrm>
          <a:prstGeom prst="rect">
            <a:avLst/>
          </a:prstGeom>
          <a:noFill/>
        </p:spPr>
        <p:txBody>
          <a:bodyPr wrap="square" rtlCol="0">
            <a:spAutoFit/>
          </a:bodyPr>
          <a:lstStyle/>
          <a:p>
            <a:r>
              <a:rPr kumimoji="1" lang="en-US" altLang="zh-CN" dirty="0"/>
              <a:t>Performance</a:t>
            </a:r>
            <a:endParaRPr kumimoji="1" lang="zh-CN" altLang="en-US" dirty="0"/>
          </a:p>
        </p:txBody>
      </p:sp>
      <p:pic>
        <p:nvPicPr>
          <p:cNvPr id="9" name="图片 8">
            <a:extLst>
              <a:ext uri="{FF2B5EF4-FFF2-40B4-BE49-F238E27FC236}">
                <a16:creationId xmlns:a16="http://schemas.microsoft.com/office/drawing/2014/main" id="{0575C921-6C73-6145-87A5-46F4CC36181C}"/>
              </a:ext>
            </a:extLst>
          </p:cNvPr>
          <p:cNvPicPr>
            <a:picLocks noChangeAspect="1"/>
          </p:cNvPicPr>
          <p:nvPr/>
        </p:nvPicPr>
        <p:blipFill>
          <a:blip r:embed="rId2"/>
          <a:stretch>
            <a:fillRect/>
          </a:stretch>
        </p:blipFill>
        <p:spPr>
          <a:xfrm>
            <a:off x="1667755" y="1844824"/>
            <a:ext cx="8623300" cy="3568700"/>
          </a:xfrm>
          <a:prstGeom prst="rect">
            <a:avLst/>
          </a:prstGeom>
        </p:spPr>
      </p:pic>
    </p:spTree>
    <p:extLst>
      <p:ext uri="{BB962C8B-B14F-4D97-AF65-F5344CB8AC3E}">
        <p14:creationId xmlns:p14="http://schemas.microsoft.com/office/powerpoint/2010/main" val="3471241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3</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p:sp>
        <p:nvSpPr>
          <p:cNvPr id="6" name="文本框 5">
            <a:extLst>
              <a:ext uri="{FF2B5EF4-FFF2-40B4-BE49-F238E27FC236}">
                <a16:creationId xmlns:a16="http://schemas.microsoft.com/office/drawing/2014/main" id="{1A690438-703F-9649-81A5-17B961BFC98C}"/>
              </a:ext>
            </a:extLst>
          </p:cNvPr>
          <p:cNvSpPr txBox="1"/>
          <p:nvPr/>
        </p:nvSpPr>
        <p:spPr>
          <a:xfrm>
            <a:off x="3431704" y="4725144"/>
            <a:ext cx="4680520" cy="369332"/>
          </a:xfrm>
          <a:prstGeom prst="rect">
            <a:avLst/>
          </a:prstGeom>
          <a:noFill/>
        </p:spPr>
        <p:txBody>
          <a:bodyPr wrap="square" rtlCol="0">
            <a:spAutoFit/>
          </a:bodyPr>
          <a:lstStyle/>
          <a:p>
            <a:pPr algn="ctr"/>
            <a:r>
              <a:rPr kumimoji="1" lang="en-US" altLang="zh-CN" dirty="0">
                <a:hlinkClick r:id="rId2"/>
              </a:rPr>
              <a:t>Hourglass network</a:t>
            </a:r>
            <a:endParaRPr kumimoji="1" lang="en-US" altLang="zh-CN" dirty="0"/>
          </a:p>
        </p:txBody>
      </p:sp>
      <p:pic>
        <p:nvPicPr>
          <p:cNvPr id="7" name="图片 6">
            <a:extLst>
              <a:ext uri="{FF2B5EF4-FFF2-40B4-BE49-F238E27FC236}">
                <a16:creationId xmlns:a16="http://schemas.microsoft.com/office/drawing/2014/main" id="{C0CC27B0-FE26-C245-814B-9A47181ADF58}"/>
              </a:ext>
            </a:extLst>
          </p:cNvPr>
          <p:cNvPicPr>
            <a:picLocks noChangeAspect="1"/>
          </p:cNvPicPr>
          <p:nvPr/>
        </p:nvPicPr>
        <p:blipFill rotWithShape="1">
          <a:blip r:embed="rId3"/>
          <a:srcRect t="-1" b="22171"/>
          <a:stretch/>
        </p:blipFill>
        <p:spPr>
          <a:xfrm>
            <a:off x="983432" y="1215336"/>
            <a:ext cx="9696853" cy="3385338"/>
          </a:xfrm>
          <a:prstGeom prst="rect">
            <a:avLst/>
          </a:prstGeom>
        </p:spPr>
      </p:pic>
    </p:spTree>
    <p:extLst>
      <p:ext uri="{BB962C8B-B14F-4D97-AF65-F5344CB8AC3E}">
        <p14:creationId xmlns:p14="http://schemas.microsoft.com/office/powerpoint/2010/main" val="79829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4</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p:sp>
        <p:nvSpPr>
          <p:cNvPr id="6" name="文本框 5">
            <a:extLst>
              <a:ext uri="{FF2B5EF4-FFF2-40B4-BE49-F238E27FC236}">
                <a16:creationId xmlns:a16="http://schemas.microsoft.com/office/drawing/2014/main" id="{48847D8A-8A34-CD40-B08C-D1CC47FA98AD}"/>
              </a:ext>
            </a:extLst>
          </p:cNvPr>
          <p:cNvSpPr txBox="1"/>
          <p:nvPr/>
        </p:nvSpPr>
        <p:spPr>
          <a:xfrm>
            <a:off x="705635" y="1293423"/>
            <a:ext cx="3621215" cy="369332"/>
          </a:xfrm>
          <a:prstGeom prst="rect">
            <a:avLst/>
          </a:prstGeom>
          <a:noFill/>
        </p:spPr>
        <p:txBody>
          <a:bodyPr wrap="square" rtlCol="0">
            <a:spAutoFit/>
          </a:bodyPr>
          <a:lstStyle/>
          <a:p>
            <a:r>
              <a:rPr kumimoji="1" lang="en-US" altLang="zh-CN" dirty="0">
                <a:latin typeface="+mj-ea"/>
                <a:ea typeface="+mj-ea"/>
              </a:rPr>
              <a:t>Heatmaps——</a:t>
            </a:r>
            <a:r>
              <a:rPr lang="zh-CN" altLang="en-US" b="1" dirty="0">
                <a:latin typeface="+mj-ea"/>
                <a:ea typeface="+mj-ea"/>
              </a:rPr>
              <a:t>预测角点的位置</a:t>
            </a:r>
            <a:endParaRPr kumimoji="1" lang="en-US" altLang="zh-CN" dirty="0">
              <a:latin typeface="+mj-ea"/>
              <a:ea typeface="+mj-ea"/>
            </a:endParaRPr>
          </a:p>
        </p:txBody>
      </p:sp>
      <p:pic>
        <p:nvPicPr>
          <p:cNvPr id="7" name="图片 6">
            <a:extLst>
              <a:ext uri="{FF2B5EF4-FFF2-40B4-BE49-F238E27FC236}">
                <a16:creationId xmlns:a16="http://schemas.microsoft.com/office/drawing/2014/main" id="{666FE25E-EC26-1546-BDF9-AE41D93AA693}"/>
              </a:ext>
            </a:extLst>
          </p:cNvPr>
          <p:cNvPicPr>
            <a:picLocks noChangeAspect="1"/>
          </p:cNvPicPr>
          <p:nvPr/>
        </p:nvPicPr>
        <p:blipFill>
          <a:blip r:embed="rId2"/>
          <a:stretch>
            <a:fillRect/>
          </a:stretch>
        </p:blipFill>
        <p:spPr>
          <a:xfrm>
            <a:off x="670466" y="1773824"/>
            <a:ext cx="4729285" cy="3498616"/>
          </a:xfrm>
          <a:prstGeom prst="rect">
            <a:avLst/>
          </a:prstGeom>
        </p:spPr>
      </p:pic>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18D9463C-6665-CF41-B922-8E51005651D2}"/>
                  </a:ext>
                </a:extLst>
              </p:cNvPr>
              <p:cNvSpPr/>
              <p:nvPr/>
            </p:nvSpPr>
            <p:spPr>
              <a:xfrm>
                <a:off x="5663952" y="1799720"/>
                <a:ext cx="5843515" cy="1991571"/>
              </a:xfrm>
              <a:prstGeom prst="rect">
                <a:avLst/>
              </a:prstGeom>
            </p:spPr>
            <p:txBody>
              <a:bodyPr wrap="square">
                <a:spAutoFit/>
              </a:bodyPr>
              <a:lstStyle/>
              <a:p>
                <a:r>
                  <a:rPr lang="zh-CN" altLang="en-US" sz="1600" dirty="0">
                    <a:solidFill>
                      <a:srgbClr val="FF0000"/>
                    </a:solidFill>
                    <a:latin typeface="+mj-ea"/>
                    <a:ea typeface="+mj-ea"/>
                  </a:rPr>
                  <a:t>红色实线框</a:t>
                </a:r>
                <a:r>
                  <a:rPr lang="zh-CN" altLang="en-US" sz="1600" dirty="0">
                    <a:latin typeface="+mj-ea"/>
                    <a:ea typeface="+mj-ea"/>
                  </a:rPr>
                  <a:t>是ground truth；</a:t>
                </a:r>
                <a:endParaRPr lang="en-US" altLang="zh-CN" sz="1600" dirty="0">
                  <a:latin typeface="+mj-ea"/>
                  <a:ea typeface="+mj-ea"/>
                </a:endParaRPr>
              </a:p>
              <a:p>
                <a:r>
                  <a:rPr lang="zh-CN" altLang="en-US" sz="1600" dirty="0">
                    <a:solidFill>
                      <a:schemeClr val="accent6"/>
                    </a:solidFill>
                    <a:latin typeface="+mj-ea"/>
                    <a:ea typeface="+mj-ea"/>
                  </a:rPr>
                  <a:t>绿色虚线</a:t>
                </a:r>
                <a:r>
                  <a:rPr lang="zh-CN" altLang="en-US" sz="1600" dirty="0">
                    <a:latin typeface="+mj-ea"/>
                    <a:ea typeface="+mj-ea"/>
                  </a:rPr>
                  <a:t>是一个预测框；</a:t>
                </a:r>
                <a:endParaRPr lang="en-US" altLang="zh-CN" sz="1600" dirty="0">
                  <a:latin typeface="+mj-ea"/>
                  <a:ea typeface="+mj-ea"/>
                </a:endParaRPr>
              </a:p>
              <a:p>
                <a:r>
                  <a:rPr lang="zh-CN" altLang="en-US" sz="1600" dirty="0">
                    <a:solidFill>
                      <a:schemeClr val="accent2"/>
                    </a:solidFill>
                    <a:latin typeface="+mj-ea"/>
                    <a:ea typeface="+mj-ea"/>
                  </a:rPr>
                  <a:t>橘色圆圈</a:t>
                </a:r>
                <a:r>
                  <a:rPr lang="zh-CN" altLang="en-US" sz="1600" dirty="0">
                    <a:latin typeface="+mj-ea"/>
                    <a:ea typeface="+mj-ea"/>
                  </a:rPr>
                  <a:t>是根据ground truth的左上角角点、右下角角点和设定的半径值画出来的，半径值是根据圆圈内的角点组成的框和ground truth的IOU值大于某固定值而设定的，圆圈内的点的数值是以圆心往外呈二维的高斯分布</a:t>
                </a:r>
                <a14:m>
                  <m:oMath xmlns:m="http://schemas.openxmlformats.org/officeDocument/2006/math">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𝑒</m:t>
                        </m:r>
                      </m:e>
                      <m:sup>
                        <m:r>
                          <a:rPr kumimoji="1" lang="en-US" altLang="zh-CN" sz="1600" i="1">
                            <a:latin typeface="Cambria Math" panose="02040503050406030204" pitchFamily="18" charset="0"/>
                            <a:ea typeface="+mj-ea"/>
                          </a:rPr>
                          <m:t>−</m:t>
                        </m:r>
                        <m:f>
                          <m:fPr>
                            <m:ctrlPr>
                              <a:rPr kumimoji="1" lang="en-US" altLang="zh-CN" sz="1600" i="1">
                                <a:latin typeface="Cambria Math" panose="02040503050406030204" pitchFamily="18" charset="0"/>
                                <a:ea typeface="+mj-ea"/>
                              </a:rPr>
                            </m:ctrlPr>
                          </m:fPr>
                          <m:num>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𝑥</m:t>
                                </m:r>
                              </m:e>
                              <m:sup>
                                <m:r>
                                  <a:rPr kumimoji="1" lang="en-US" altLang="zh-CN" sz="1600" i="1">
                                    <a:latin typeface="Cambria Math" panose="02040503050406030204" pitchFamily="18" charset="0"/>
                                    <a:ea typeface="+mj-ea"/>
                                  </a:rPr>
                                  <m:t>2</m:t>
                                </m:r>
                              </m:sup>
                            </m:sSup>
                            <m:r>
                              <a:rPr kumimoji="1" lang="en-US" altLang="zh-CN" sz="1600" i="1">
                                <a:latin typeface="Cambria Math" panose="02040503050406030204" pitchFamily="18" charset="0"/>
                                <a:ea typeface="+mj-ea"/>
                              </a:rPr>
                              <m:t>+</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𝑦</m:t>
                                </m:r>
                              </m:e>
                              <m:sup>
                                <m:r>
                                  <a:rPr kumimoji="1" lang="en-US" altLang="zh-CN" sz="1600" i="1">
                                    <a:latin typeface="Cambria Math" panose="02040503050406030204" pitchFamily="18" charset="0"/>
                                    <a:ea typeface="+mj-ea"/>
                                  </a:rPr>
                                  <m:t>2</m:t>
                                </m:r>
                              </m:sup>
                            </m:sSup>
                          </m:num>
                          <m:den>
                            <m:r>
                              <a:rPr kumimoji="1" lang="en-US" altLang="zh-CN" sz="1600" i="1">
                                <a:latin typeface="Cambria Math" panose="02040503050406030204" pitchFamily="18" charset="0"/>
                                <a:ea typeface="+mj-ea"/>
                              </a:rPr>
                              <m:t>2</m:t>
                            </m:r>
                            <m:sSup>
                              <m:sSupPr>
                                <m:ctrlPr>
                                  <a:rPr kumimoji="1" lang="en-US" altLang="zh-CN" sz="1600" i="1">
                                    <a:latin typeface="Cambria Math" panose="02040503050406030204" pitchFamily="18" charset="0"/>
                                    <a:ea typeface="+mj-ea"/>
                                  </a:rPr>
                                </m:ctrlPr>
                              </m:sSupPr>
                              <m:e>
                                <m:r>
                                  <a:rPr kumimoji="1" lang="en-US" altLang="zh-CN" sz="1600" i="1">
                                    <a:latin typeface="Cambria Math" panose="02040503050406030204" pitchFamily="18" charset="0"/>
                                    <a:ea typeface="+mj-ea"/>
                                  </a:rPr>
                                  <m:t>𝜎</m:t>
                                </m:r>
                              </m:e>
                              <m:sup>
                                <m:r>
                                  <a:rPr kumimoji="1" lang="en-US" altLang="zh-CN" sz="1600" i="1">
                                    <a:latin typeface="Cambria Math" panose="02040503050406030204" pitchFamily="18" charset="0"/>
                                    <a:ea typeface="+mj-ea"/>
                                  </a:rPr>
                                  <m:t>2</m:t>
                                </m:r>
                              </m:sup>
                            </m:sSup>
                          </m:den>
                        </m:f>
                      </m:sup>
                    </m:sSup>
                    <m:r>
                      <a:rPr kumimoji="1" lang="en-US" altLang="zh-CN" sz="1600" i="1">
                        <a:latin typeface="Cambria Math" panose="02040503050406030204" pitchFamily="18" charset="0"/>
                        <a:ea typeface="+mj-ea"/>
                      </a:rPr>
                      <m:t> </m:t>
                    </m:r>
                  </m:oMath>
                </a14:m>
                <a:r>
                  <a:rPr kumimoji="1" lang="en-US" altLang="zh-CN" sz="1600" dirty="0">
                    <a:latin typeface="+mj-ea"/>
                    <a:ea typeface="+mj-ea"/>
                  </a:rPr>
                  <a:t>;</a:t>
                </a:r>
                <a:endParaRPr lang="en-US" altLang="zh-CN" dirty="0"/>
              </a:p>
              <a:p>
                <a:endParaRPr lang="zh-CN" altLang="en-US" dirty="0"/>
              </a:p>
            </p:txBody>
          </p:sp>
        </mc:Choice>
        <mc:Fallback>
          <p:sp>
            <p:nvSpPr>
              <p:cNvPr id="8" name="矩形 7">
                <a:extLst>
                  <a:ext uri="{FF2B5EF4-FFF2-40B4-BE49-F238E27FC236}">
                    <a16:creationId xmlns:a16="http://schemas.microsoft.com/office/drawing/2014/main" id="{18D9463C-6665-CF41-B922-8E51005651D2}"/>
                  </a:ext>
                </a:extLst>
              </p:cNvPr>
              <p:cNvSpPr>
                <a:spLocks noRot="1" noChangeAspect="1" noMove="1" noResize="1" noEditPoints="1" noAdjustHandles="1" noChangeArrowheads="1" noChangeShapeType="1" noTextEdit="1"/>
              </p:cNvSpPr>
              <p:nvPr/>
            </p:nvSpPr>
            <p:spPr>
              <a:xfrm>
                <a:off x="5663952" y="1799720"/>
                <a:ext cx="5843515" cy="1991571"/>
              </a:xfrm>
              <a:prstGeom prst="rect">
                <a:avLst/>
              </a:prstGeom>
              <a:blipFill>
                <a:blip r:embed="rId3"/>
                <a:stretch>
                  <a:fillRect l="-434" t="-63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5DAE08F5-8C73-DD44-AAC3-8B48E1173241}"/>
              </a:ext>
            </a:extLst>
          </p:cNvPr>
          <p:cNvPicPr>
            <a:picLocks noChangeAspect="1"/>
          </p:cNvPicPr>
          <p:nvPr/>
        </p:nvPicPr>
        <p:blipFill>
          <a:blip r:embed="rId4">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4871864" y="5231120"/>
            <a:ext cx="7180617" cy="929071"/>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E0E7D7-06CE-E54A-AFA6-6915B35942ED}"/>
                  </a:ext>
                </a:extLst>
              </p:cNvPr>
              <p:cNvSpPr txBox="1"/>
              <p:nvPr/>
            </p:nvSpPr>
            <p:spPr>
              <a:xfrm>
                <a:off x="5660359" y="4159675"/>
                <a:ext cx="5760640" cy="850810"/>
              </a:xfrm>
              <a:prstGeom prst="rect">
                <a:avLst/>
              </a:prstGeom>
              <a:noFill/>
            </p:spPr>
            <p:txBody>
              <a:bodyPr wrap="square" rtlCol="0">
                <a:spAutoFit/>
              </a:bodyPr>
              <a:lstStyle/>
              <a:p>
                <a:r>
                  <a:rPr kumimoji="1" lang="zh-CN" altLang="en-US" sz="1600" dirty="0">
                    <a:latin typeface="+mj-ea"/>
                    <a:ea typeface="+mj-ea"/>
                  </a:rPr>
                  <a:t>损失函数计算方式如下（</a:t>
                </a:r>
                <a:r>
                  <a:rPr kumimoji="1" lang="en-US" altLang="zh-CN" sz="1600" dirty="0">
                    <a:latin typeface="+mj-ea"/>
                    <a:ea typeface="+mj-ea"/>
                  </a:rPr>
                  <a:t>focal</a:t>
                </a:r>
                <a:r>
                  <a:rPr kumimoji="1" lang="zh-CN" altLang="en-US" sz="1600" dirty="0">
                    <a:latin typeface="+mj-ea"/>
                    <a:ea typeface="+mj-ea"/>
                  </a:rPr>
                  <a:t> </a:t>
                </a:r>
                <a:r>
                  <a:rPr kumimoji="1" lang="en-US" altLang="zh-CN" sz="1600" dirty="0">
                    <a:latin typeface="+mj-ea"/>
                    <a:ea typeface="+mj-ea"/>
                  </a:rPr>
                  <a:t>loss</a:t>
                </a:r>
                <a:r>
                  <a:rPr kumimoji="1" lang="zh-CN" altLang="en-US" sz="1600" dirty="0">
                    <a:latin typeface="+mj-ea"/>
                    <a:ea typeface="+mj-ea"/>
                  </a:rPr>
                  <a:t>）：</a:t>
                </a:r>
                <a:endParaRPr kumimoji="1" lang="en-US" altLang="zh-CN" sz="1600" dirty="0">
                  <a:latin typeface="+mj-ea"/>
                  <a:ea typeface="+mj-ea"/>
                </a:endParaRPr>
              </a:p>
              <a:p>
                <a:r>
                  <a:rPr kumimoji="1" lang="zh-CN" altLang="en-US" sz="1600" dirty="0">
                    <a:latin typeface="+mj-ea"/>
                    <a:ea typeface="+mj-ea"/>
                  </a:rPr>
                  <a:t>其中，</a:t>
                </a:r>
                <a14:m>
                  <m:oMath xmlns:m="http://schemas.openxmlformats.org/officeDocument/2006/math">
                    <m:sSub>
                      <m:sSubPr>
                        <m:ctrlPr>
                          <a:rPr kumimoji="1" lang="en-US" altLang="zh-CN" sz="1600" i="1">
                            <a:latin typeface="Cambria Math" panose="02040503050406030204" pitchFamily="18" charset="0"/>
                            <a:ea typeface="+mj-ea"/>
                          </a:rPr>
                        </m:ctrlPr>
                      </m:sSubPr>
                      <m:e>
                        <m:r>
                          <a:rPr kumimoji="1" lang="en-US" altLang="zh-CN" sz="1600" i="1">
                            <a:latin typeface="Cambria Math" panose="02040503050406030204" pitchFamily="18" charset="0"/>
                            <a:ea typeface="+mj-ea"/>
                          </a:rPr>
                          <m:t>𝑝</m:t>
                        </m:r>
                      </m:e>
                      <m:sub>
                        <m:r>
                          <a:rPr kumimoji="1" lang="en-US" altLang="zh-CN" sz="1600" i="1">
                            <a:latin typeface="Cambria Math" panose="02040503050406030204" pitchFamily="18" charset="0"/>
                            <a:ea typeface="+mj-ea"/>
                          </a:rPr>
                          <m:t>𝑐𝑖𝑗</m:t>
                        </m:r>
                      </m:sub>
                    </m:sSub>
                  </m:oMath>
                </a14:m>
                <a:r>
                  <a:rPr kumimoji="1" lang="zh-CN" altLang="en-US" sz="1600" dirty="0">
                    <a:latin typeface="+mj-ea"/>
                    <a:ea typeface="+mj-ea"/>
                  </a:rPr>
                  <a:t>表示</a:t>
                </a:r>
                <a:r>
                  <a:rPr kumimoji="1" lang="en-US" altLang="zh-CN" sz="1600" dirty="0">
                    <a:latin typeface="+mj-ea"/>
                    <a:ea typeface="+mj-ea"/>
                  </a:rPr>
                  <a:t>heatmap</a:t>
                </a:r>
                <a:r>
                  <a:rPr kumimoji="1" lang="zh-CN" altLang="en-US" sz="1600" dirty="0">
                    <a:latin typeface="+mj-ea"/>
                    <a:ea typeface="+mj-ea"/>
                  </a:rPr>
                  <a:t>上第</a:t>
                </a:r>
                <a:r>
                  <a:rPr kumimoji="1" lang="en-US" altLang="zh-CN" sz="1600" dirty="0">
                    <a:latin typeface="+mj-ea"/>
                    <a:ea typeface="+mj-ea"/>
                  </a:rPr>
                  <a:t>c</a:t>
                </a:r>
                <a:r>
                  <a:rPr kumimoji="1" lang="zh-CN" altLang="en-US" sz="1600" dirty="0">
                    <a:latin typeface="+mj-ea"/>
                    <a:ea typeface="+mj-ea"/>
                  </a:rPr>
                  <a:t>类别位置</a:t>
                </a:r>
                <a14:m>
                  <m:oMath xmlns:m="http://schemas.openxmlformats.org/officeDocument/2006/math">
                    <m:d>
                      <m:dPr>
                        <m:ctrlPr>
                          <a:rPr kumimoji="1" lang="en-US" altLang="zh-CN" sz="1600" i="1">
                            <a:latin typeface="Cambria Math" panose="02040503050406030204" pitchFamily="18" charset="0"/>
                            <a:ea typeface="+mj-ea"/>
                          </a:rPr>
                        </m:ctrlPr>
                      </m:dPr>
                      <m:e>
                        <m:r>
                          <a:rPr kumimoji="1" lang="en-US" altLang="zh-CN" sz="1600" i="1">
                            <a:latin typeface="Cambria Math" panose="02040503050406030204" pitchFamily="18" charset="0"/>
                            <a:ea typeface="+mj-ea"/>
                          </a:rPr>
                          <m:t>𝑖</m:t>
                        </m:r>
                        <m:r>
                          <a:rPr kumimoji="1" lang="en-US" altLang="zh-CN" sz="1600" i="1">
                            <a:latin typeface="Cambria Math" panose="02040503050406030204" pitchFamily="18" charset="0"/>
                            <a:ea typeface="+mj-ea"/>
                          </a:rPr>
                          <m:t>,</m:t>
                        </m:r>
                        <m:r>
                          <a:rPr kumimoji="1" lang="en-US" altLang="zh-CN" sz="1600" i="1">
                            <a:latin typeface="Cambria Math" panose="02040503050406030204" pitchFamily="18" charset="0"/>
                            <a:ea typeface="+mj-ea"/>
                          </a:rPr>
                          <m:t>𝑗</m:t>
                        </m:r>
                      </m:e>
                    </m:d>
                  </m:oMath>
                </a14:m>
                <a:r>
                  <a:rPr kumimoji="1" lang="zh-CN" altLang="en-US" sz="1600" dirty="0">
                    <a:latin typeface="+mj-ea"/>
                    <a:ea typeface="+mj-ea"/>
                  </a:rPr>
                  <a:t>的概率，</a:t>
                </a:r>
                <a:r>
                  <a:rPr kumimoji="1" lang="en-US" altLang="zh-CN" sz="1600" dirty="0">
                    <a:latin typeface="+mj-ea"/>
                    <a:ea typeface="+mj-ea"/>
                  </a:rPr>
                  <a:t> </a:t>
                </a:r>
                <a14:m>
                  <m:oMath xmlns:m="http://schemas.openxmlformats.org/officeDocument/2006/math">
                    <m:sSub>
                      <m:sSubPr>
                        <m:ctrlPr>
                          <a:rPr kumimoji="1" lang="en-US" altLang="zh-CN" sz="1600" i="1">
                            <a:latin typeface="Cambria Math" panose="02040503050406030204" pitchFamily="18" charset="0"/>
                            <a:ea typeface="+mj-ea"/>
                          </a:rPr>
                        </m:ctrlPr>
                      </m:sSubPr>
                      <m:e>
                        <m:r>
                          <a:rPr kumimoji="1" lang="en-US" altLang="zh-CN" sz="1600" i="1">
                            <a:latin typeface="Cambria Math" panose="02040503050406030204" pitchFamily="18" charset="0"/>
                            <a:ea typeface="+mj-ea"/>
                          </a:rPr>
                          <m:t>𝑦</m:t>
                        </m:r>
                      </m:e>
                      <m:sub>
                        <m:r>
                          <a:rPr kumimoji="1" lang="en-US" altLang="zh-CN" sz="1600" i="1">
                            <a:latin typeface="Cambria Math" panose="02040503050406030204" pitchFamily="18" charset="0"/>
                            <a:ea typeface="+mj-ea"/>
                          </a:rPr>
                          <m:t>𝑐𝑖𝑗</m:t>
                        </m:r>
                      </m:sub>
                    </m:sSub>
                  </m:oMath>
                </a14:m>
                <a:r>
                  <a:rPr kumimoji="1" lang="zh-CN" altLang="en-US" sz="1600" dirty="0">
                    <a:latin typeface="+mj-ea"/>
                    <a:ea typeface="+mj-ea"/>
                  </a:rPr>
                  <a:t>表示增强后的</a:t>
                </a:r>
                <a:r>
                  <a:rPr kumimoji="1" lang="en-US" altLang="zh-CN" sz="1600" dirty="0" err="1">
                    <a:latin typeface="+mj-ea"/>
                    <a:ea typeface="+mj-ea"/>
                  </a:rPr>
                  <a:t>groundtruth</a:t>
                </a:r>
                <a:r>
                  <a:rPr kumimoji="1" lang="zh-CN" altLang="en-US" sz="1600" dirty="0">
                    <a:latin typeface="+mj-ea"/>
                    <a:ea typeface="+mj-ea"/>
                  </a:rPr>
                  <a:t>。</a:t>
                </a:r>
              </a:p>
            </p:txBody>
          </p:sp>
        </mc:Choice>
        <mc:Fallback xmlns="">
          <p:sp>
            <p:nvSpPr>
              <p:cNvPr id="11" name="文本框 10">
                <a:extLst>
                  <a:ext uri="{FF2B5EF4-FFF2-40B4-BE49-F238E27FC236}">
                    <a16:creationId xmlns:a16="http://schemas.microsoft.com/office/drawing/2014/main" id="{76E0E7D7-06CE-E54A-AFA6-6915B35942ED}"/>
                  </a:ext>
                </a:extLst>
              </p:cNvPr>
              <p:cNvSpPr txBox="1">
                <a:spLocks noRot="1" noChangeAspect="1" noMove="1" noResize="1" noEditPoints="1" noAdjustHandles="1" noChangeArrowheads="1" noChangeShapeType="1" noTextEdit="1"/>
              </p:cNvSpPr>
              <p:nvPr/>
            </p:nvSpPr>
            <p:spPr>
              <a:xfrm>
                <a:off x="5660359" y="4159675"/>
                <a:ext cx="5760640" cy="850810"/>
              </a:xfrm>
              <a:prstGeom prst="rect">
                <a:avLst/>
              </a:prstGeom>
              <a:blipFill>
                <a:blip r:embed="rId5"/>
                <a:stretch>
                  <a:fillRect l="-441" t="-2941" b="-73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352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5</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B38AC88-2B33-7141-A787-E54EA7ED4C8E}"/>
                  </a:ext>
                </a:extLst>
              </p:cNvPr>
              <p:cNvSpPr txBox="1"/>
              <p:nvPr/>
            </p:nvSpPr>
            <p:spPr>
              <a:xfrm>
                <a:off x="705634" y="1461610"/>
                <a:ext cx="10646949" cy="1169551"/>
              </a:xfrm>
              <a:prstGeom prst="rect">
                <a:avLst/>
              </a:prstGeom>
              <a:noFill/>
            </p:spPr>
            <p:txBody>
              <a:bodyPr wrap="square" rtlCol="0">
                <a:spAutoFit/>
              </a:bodyPr>
              <a:lstStyle/>
              <a:p>
                <a:endParaRPr kumimoji="1" lang="en-US" altLang="zh-CN" dirty="0"/>
              </a:p>
              <a:p>
                <a:r>
                  <a:rPr kumimoji="1" lang="zh-CN" altLang="en-US" b="1" dirty="0">
                    <a:latin typeface="+mj-ea"/>
                    <a:ea typeface="+mj-ea"/>
                  </a:rPr>
                  <a:t>问题：</a:t>
                </a:r>
                <a:r>
                  <a:rPr kumimoji="1" lang="zh-CN" altLang="en-US" sz="1600" dirty="0">
                    <a:latin typeface="+mj-ea"/>
                    <a:ea typeface="+mj-ea"/>
                  </a:rPr>
                  <a:t>由于</a:t>
                </a:r>
                <a:r>
                  <a:rPr kumimoji="1" lang="en-US" altLang="zh-CN" sz="1600" dirty="0">
                    <a:latin typeface="+mj-ea"/>
                    <a:ea typeface="+mj-ea"/>
                  </a:rPr>
                  <a:t>heatmap</a:t>
                </a:r>
                <a:r>
                  <a:rPr kumimoji="1" lang="zh-CN" altLang="en-US" sz="1600" dirty="0">
                    <a:latin typeface="+mj-ea"/>
                    <a:ea typeface="+mj-ea"/>
                  </a:rPr>
                  <a:t>下采样多次，其大小小于原图。将原图上的点</a:t>
                </a:r>
                <a14:m>
                  <m:oMath xmlns:m="http://schemas.openxmlformats.org/officeDocument/2006/math">
                    <m:r>
                      <a:rPr kumimoji="1" lang="en-US" altLang="zh-CN" sz="1600" b="0" i="1" smtClean="0">
                        <a:latin typeface="Cambria Math" panose="02040503050406030204" pitchFamily="18" charset="0"/>
                        <a:ea typeface="+mj-ea"/>
                      </a:rPr>
                      <m:t>(</m:t>
                    </m:r>
                    <m:r>
                      <a:rPr kumimoji="1" lang="en-US" altLang="zh-CN" sz="1600" b="0" i="1" smtClean="0">
                        <a:latin typeface="Cambria Math" panose="02040503050406030204" pitchFamily="18" charset="0"/>
                        <a:ea typeface="+mj-ea"/>
                      </a:rPr>
                      <m:t>𝑥</m:t>
                    </m:r>
                    <m:r>
                      <a:rPr kumimoji="1" lang="en-US" altLang="zh-CN" sz="1600" b="0" i="1" smtClean="0">
                        <a:latin typeface="Cambria Math" panose="02040503050406030204" pitchFamily="18" charset="0"/>
                        <a:ea typeface="+mj-ea"/>
                      </a:rPr>
                      <m:t>,</m:t>
                    </m:r>
                    <m:r>
                      <a:rPr kumimoji="1" lang="en-US" altLang="zh-CN" sz="1600" b="0" i="1" smtClean="0">
                        <a:latin typeface="Cambria Math" panose="02040503050406030204" pitchFamily="18" charset="0"/>
                        <a:ea typeface="+mj-ea"/>
                      </a:rPr>
                      <m:t>𝑦</m:t>
                    </m:r>
                    <m:r>
                      <a:rPr kumimoji="1" lang="en-US" altLang="zh-CN" sz="1600" b="0" i="1" smtClean="0">
                        <a:latin typeface="Cambria Math" panose="02040503050406030204" pitchFamily="18" charset="0"/>
                        <a:ea typeface="+mj-ea"/>
                      </a:rPr>
                      <m:t>)</m:t>
                    </m:r>
                  </m:oMath>
                </a14:m>
                <a:r>
                  <a:rPr kumimoji="1" lang="zh-CN" altLang="en-US" sz="1600" dirty="0">
                    <a:latin typeface="+mj-ea"/>
                    <a:ea typeface="+mj-ea"/>
                  </a:rPr>
                  <a:t>映射到</a:t>
                </a:r>
                <a:r>
                  <a:rPr kumimoji="1" lang="en-US" altLang="zh-CN" sz="1600" dirty="0">
                    <a:latin typeface="+mj-ea"/>
                    <a:ea typeface="+mj-ea"/>
                  </a:rPr>
                  <a:t>heatmap</a:t>
                </a:r>
                <a:r>
                  <a:rPr kumimoji="1" lang="zh-CN" altLang="en-US" sz="1600" dirty="0">
                    <a:latin typeface="+mj-ea"/>
                    <a:ea typeface="+mj-ea"/>
                  </a:rPr>
                  <a:t>上会由于</a:t>
                </a:r>
                <a:r>
                  <a:rPr kumimoji="1" lang="zh-CN" altLang="en-US" sz="1600" dirty="0">
                    <a:solidFill>
                      <a:srgbClr val="C00000"/>
                    </a:solidFill>
                    <a:latin typeface="+mj-ea"/>
                    <a:ea typeface="+mj-ea"/>
                  </a:rPr>
                  <a:t>取整操作造成误差</a:t>
                </a:r>
                <a:r>
                  <a:rPr kumimoji="1" lang="zh-CN" altLang="en-US" sz="1600" dirty="0">
                    <a:latin typeface="+mj-ea"/>
                    <a:ea typeface="+mj-ea"/>
                  </a:rPr>
                  <a:t>，同理将</a:t>
                </a:r>
                <a:r>
                  <a:rPr kumimoji="1" lang="en-US" altLang="zh-CN" sz="1600" dirty="0">
                    <a:latin typeface="+mj-ea"/>
                    <a:ea typeface="+mj-ea"/>
                  </a:rPr>
                  <a:t>heatmap</a:t>
                </a:r>
                <a:r>
                  <a:rPr kumimoji="1" lang="zh-CN" altLang="en-US" sz="1600" dirty="0">
                    <a:latin typeface="+mj-ea"/>
                    <a:ea typeface="+mj-ea"/>
                  </a:rPr>
                  <a:t>上的</a:t>
                </a:r>
                <a:r>
                  <a:rPr kumimoji="1" lang="en-US" altLang="zh-CN" sz="1600" dirty="0">
                    <a:latin typeface="+mj-ea"/>
                    <a:ea typeface="+mj-ea"/>
                  </a:rPr>
                  <a:t>corner</a:t>
                </a:r>
                <a:r>
                  <a:rPr kumimoji="1" lang="zh-CN" altLang="en-US" sz="1600" dirty="0">
                    <a:latin typeface="+mj-ea"/>
                    <a:ea typeface="+mj-ea"/>
                  </a:rPr>
                  <a:t>映射回原图后会损失精度，尤其对小的目标框而言会严重影响</a:t>
                </a:r>
                <a:r>
                  <a:rPr kumimoji="1" lang="en-US" altLang="zh-CN" sz="1600" dirty="0" err="1">
                    <a:latin typeface="+mj-ea"/>
                    <a:ea typeface="+mj-ea"/>
                  </a:rPr>
                  <a:t>IoU</a:t>
                </a:r>
                <a:r>
                  <a:rPr kumimoji="1" lang="zh-CN" altLang="en-US" sz="1600" dirty="0">
                    <a:latin typeface="+mj-ea"/>
                    <a:ea typeface="+mj-ea"/>
                  </a:rPr>
                  <a:t>的精度。</a:t>
                </a:r>
                <a:endParaRPr kumimoji="1" lang="en-US" altLang="zh-CN" sz="1600" dirty="0">
                  <a:latin typeface="+mj-ea"/>
                  <a:ea typeface="+mj-ea"/>
                </a:endParaRPr>
              </a:p>
              <a:p>
                <a:r>
                  <a:rPr kumimoji="1" lang="zh-CN" altLang="en-US" b="1" dirty="0">
                    <a:latin typeface="+mj-ea"/>
                    <a:ea typeface="+mj-ea"/>
                  </a:rPr>
                  <a:t>解决方法：</a:t>
                </a:r>
                <a:r>
                  <a:rPr kumimoji="1" lang="zh-CN" altLang="en-US" sz="1600" dirty="0">
                    <a:latin typeface="+mj-ea"/>
                    <a:ea typeface="+mj-ea"/>
                  </a:rPr>
                  <a:t>预测</a:t>
                </a:r>
                <a:r>
                  <a:rPr kumimoji="1" lang="en-US" altLang="zh-CN" sz="1600" dirty="0">
                    <a:latin typeface="+mj-ea"/>
                    <a:ea typeface="+mj-ea"/>
                  </a:rPr>
                  <a:t>offset</a:t>
                </a:r>
                <a:r>
                  <a:rPr kumimoji="1" lang="zh-CN" altLang="en-US" sz="1600" dirty="0">
                    <a:latin typeface="+mj-ea"/>
                    <a:ea typeface="+mj-ea"/>
                  </a:rPr>
                  <a:t> </a:t>
                </a:r>
                <a14:m>
                  <m:oMath xmlns:m="http://schemas.openxmlformats.org/officeDocument/2006/math">
                    <m:acc>
                      <m:accPr>
                        <m:chr m:val="̂"/>
                        <m:ctrlPr>
                          <a:rPr kumimoji="1" lang="zh-CN" altLang="en-US" sz="1600" i="1" smtClean="0">
                            <a:latin typeface="Cambria Math" panose="02040503050406030204" pitchFamily="18" charset="0"/>
                            <a:ea typeface="+mj-ea"/>
                          </a:rPr>
                        </m:ctrlPr>
                      </m:accPr>
                      <m:e>
                        <m:sSub>
                          <m:sSubPr>
                            <m:ctrlPr>
                              <a:rPr kumimoji="1" lang="en-US" altLang="zh-CN" sz="1600" i="1" smtClean="0">
                                <a:latin typeface="Cambria Math" panose="02040503050406030204" pitchFamily="18" charset="0"/>
                                <a:ea typeface="+mj-ea"/>
                              </a:rPr>
                            </m:ctrlPr>
                          </m:sSubPr>
                          <m:e>
                            <m:r>
                              <a:rPr kumimoji="1" lang="en-US" altLang="zh-CN" sz="1600" b="0" i="1" smtClean="0">
                                <a:latin typeface="Cambria Math" panose="02040503050406030204" pitchFamily="18" charset="0"/>
                                <a:ea typeface="+mj-ea"/>
                              </a:rPr>
                              <m:t>𝑜</m:t>
                            </m:r>
                          </m:e>
                          <m:sub>
                            <m:r>
                              <a:rPr kumimoji="1" lang="en-US" altLang="zh-CN" sz="1600" b="0" i="1" smtClean="0">
                                <a:latin typeface="Cambria Math" panose="02040503050406030204" pitchFamily="18" charset="0"/>
                                <a:ea typeface="+mj-ea"/>
                              </a:rPr>
                              <m:t>𝑘</m:t>
                            </m:r>
                          </m:sub>
                        </m:sSub>
                      </m:e>
                    </m:acc>
                  </m:oMath>
                </a14:m>
                <a:r>
                  <a:rPr kumimoji="1" lang="zh-CN" altLang="en-US" sz="1600" dirty="0">
                    <a:latin typeface="+mj-ea"/>
                    <a:ea typeface="+mj-ea"/>
                  </a:rPr>
                  <a:t>，在映射回原图之前先根据</a:t>
                </a:r>
                <a:r>
                  <a:rPr kumimoji="1" lang="en-US" altLang="zh-CN" sz="1600" dirty="0">
                    <a:latin typeface="+mj-ea"/>
                    <a:ea typeface="+mj-ea"/>
                  </a:rPr>
                  <a:t>offset</a:t>
                </a:r>
                <a:r>
                  <a:rPr kumimoji="1" lang="zh-CN" altLang="en-US" sz="1600" dirty="0">
                    <a:latin typeface="+mj-ea"/>
                    <a:ea typeface="+mj-ea"/>
                  </a:rPr>
                  <a:t>调整</a:t>
                </a:r>
                <a:r>
                  <a:rPr kumimoji="1" lang="en-US" altLang="zh-CN" sz="1600" dirty="0">
                    <a:latin typeface="+mj-ea"/>
                    <a:ea typeface="+mj-ea"/>
                  </a:rPr>
                  <a:t>corner</a:t>
                </a:r>
                <a:r>
                  <a:rPr kumimoji="1" lang="zh-CN" altLang="en-US" sz="1600" dirty="0">
                    <a:latin typeface="+mj-ea"/>
                    <a:ea typeface="+mj-ea"/>
                  </a:rPr>
                  <a:t>位置。</a:t>
                </a:r>
                <a:r>
                  <a:rPr kumimoji="1" lang="en-US" altLang="zh-CN" sz="1600" dirty="0"/>
                  <a:t> </a:t>
                </a:r>
                <a14:m>
                  <m:oMath xmlns:m="http://schemas.openxmlformats.org/officeDocument/2006/math">
                    <m:acc>
                      <m:accPr>
                        <m:chr m:val="̂"/>
                        <m:ctrlPr>
                          <a:rPr kumimoji="1" lang="zh-CN" altLang="en-US" sz="1600" i="1">
                            <a:latin typeface="Cambria Math" panose="02040503050406030204" pitchFamily="18" charset="0"/>
                          </a:rPr>
                        </m:ctrlPr>
                      </m:accPr>
                      <m:e>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𝑂</m:t>
                            </m:r>
                          </m:e>
                          <m:sub>
                            <m:r>
                              <a:rPr kumimoji="1" lang="en-US" altLang="zh-CN" sz="1600" i="1">
                                <a:latin typeface="Cambria Math" panose="02040503050406030204" pitchFamily="18" charset="0"/>
                              </a:rPr>
                              <m:t>𝑘</m:t>
                            </m:r>
                          </m:sub>
                        </m:sSub>
                      </m:e>
                    </m:acc>
                  </m:oMath>
                </a14:m>
                <a:r>
                  <a:rPr kumimoji="1" lang="en-US" altLang="zh-CN" sz="1600" dirty="0">
                    <a:latin typeface="+mj-ea"/>
                    <a:ea typeface="+mj-ea"/>
                  </a:rPr>
                  <a:t>  </a:t>
                </a:r>
                <a:r>
                  <a:rPr kumimoji="1" lang="zh-CN" altLang="en-US" sz="1600" dirty="0">
                    <a:latin typeface="+mj-ea"/>
                    <a:ea typeface="+mj-ea"/>
                  </a:rPr>
                  <a:t>的</a:t>
                </a:r>
                <a:r>
                  <a:rPr kumimoji="1" lang="en-US" altLang="zh-CN" sz="1600" dirty="0">
                    <a:latin typeface="+mj-ea"/>
                    <a:ea typeface="+mj-ea"/>
                  </a:rPr>
                  <a:t>ground truth</a:t>
                </a:r>
                <a14:m>
                  <m:oMath xmlns:m="http://schemas.openxmlformats.org/officeDocument/2006/math">
                    <m:sSub>
                      <m:sSubPr>
                        <m:ctrlPr>
                          <a:rPr kumimoji="1" lang="en-US" altLang="zh-CN" sz="1600" i="1">
                            <a:latin typeface="Cambria Math" panose="02040503050406030204" pitchFamily="18" charset="0"/>
                          </a:rPr>
                        </m:ctrlPr>
                      </m:sSubPr>
                      <m:e>
                        <m:r>
                          <a:rPr kumimoji="1" lang="en-US" altLang="zh-CN" sz="1600" b="0" i="1" smtClean="0">
                            <a:latin typeface="Cambria Math" panose="02040503050406030204" pitchFamily="18" charset="0"/>
                          </a:rPr>
                          <m:t>  </m:t>
                        </m:r>
                        <m:r>
                          <a:rPr kumimoji="1" lang="en-US" altLang="zh-CN" sz="1600" i="1">
                            <a:latin typeface="Cambria Math" panose="02040503050406030204" pitchFamily="18" charset="0"/>
                          </a:rPr>
                          <m:t>𝑂</m:t>
                        </m:r>
                      </m:e>
                      <m:sub>
                        <m:r>
                          <a:rPr kumimoji="1" lang="en-US" altLang="zh-CN" sz="1600" i="1">
                            <a:latin typeface="Cambria Math" panose="02040503050406030204" pitchFamily="18" charset="0"/>
                          </a:rPr>
                          <m:t>𝑘</m:t>
                        </m:r>
                      </m:sub>
                    </m:sSub>
                  </m:oMath>
                </a14:m>
                <a:r>
                  <a:rPr kumimoji="1" lang="zh-CN" altLang="en-US" sz="1600" dirty="0">
                    <a:latin typeface="+mj-ea"/>
                    <a:ea typeface="+mj-ea"/>
                  </a:rPr>
                  <a:t>计算公式如下</a:t>
                </a:r>
                <a:r>
                  <a:rPr kumimoji="1" lang="en-US" altLang="zh-CN" sz="1600" dirty="0">
                    <a:latin typeface="+mj-ea"/>
                    <a:ea typeface="+mj-ea"/>
                  </a:rPr>
                  <a:t>:</a:t>
                </a:r>
                <a:endParaRPr kumimoji="1" lang="zh-CN" altLang="en-US" sz="1600" dirty="0">
                  <a:latin typeface="+mj-ea"/>
                  <a:ea typeface="+mj-ea"/>
                </a:endParaRPr>
              </a:p>
            </p:txBody>
          </p:sp>
        </mc:Choice>
        <mc:Fallback>
          <p:sp>
            <p:nvSpPr>
              <p:cNvPr id="8" name="文本框 7">
                <a:extLst>
                  <a:ext uri="{FF2B5EF4-FFF2-40B4-BE49-F238E27FC236}">
                    <a16:creationId xmlns:a16="http://schemas.microsoft.com/office/drawing/2014/main" id="{1B38AC88-2B33-7141-A787-E54EA7ED4C8E}"/>
                  </a:ext>
                </a:extLst>
              </p:cNvPr>
              <p:cNvSpPr txBox="1">
                <a:spLocks noRot="1" noChangeAspect="1" noMove="1" noResize="1" noEditPoints="1" noAdjustHandles="1" noChangeArrowheads="1" noChangeShapeType="1" noTextEdit="1"/>
              </p:cNvSpPr>
              <p:nvPr/>
            </p:nvSpPr>
            <p:spPr>
              <a:xfrm>
                <a:off x="705634" y="1461610"/>
                <a:ext cx="10646949" cy="1169551"/>
              </a:xfrm>
              <a:prstGeom prst="rect">
                <a:avLst/>
              </a:prstGeom>
              <a:blipFill>
                <a:blip r:embed="rId3"/>
                <a:stretch>
                  <a:fillRect l="-477" r="-2145" b="-752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D09A5B64-35B2-874D-9496-A44D0FD7E73B}"/>
              </a:ext>
            </a:extLst>
          </p:cNvPr>
          <p:cNvPicPr>
            <a:picLocks noChangeAspect="1"/>
          </p:cNvPicPr>
          <p:nvPr/>
        </p:nvPicPr>
        <p:blipFill>
          <a:blip r:embed="rId4"/>
          <a:stretch>
            <a:fillRect/>
          </a:stretch>
        </p:blipFill>
        <p:spPr>
          <a:xfrm>
            <a:off x="4079776" y="2689341"/>
            <a:ext cx="3721100" cy="660400"/>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D198F51-F5A8-8F41-930D-BF1B362107B4}"/>
                  </a:ext>
                </a:extLst>
              </p:cNvPr>
              <p:cNvSpPr txBox="1"/>
              <p:nvPr/>
            </p:nvSpPr>
            <p:spPr>
              <a:xfrm>
                <a:off x="677143" y="3468003"/>
                <a:ext cx="10646949" cy="1354217"/>
              </a:xfrm>
              <a:prstGeom prst="rect">
                <a:avLst/>
              </a:prstGeom>
              <a:noFill/>
            </p:spPr>
            <p:txBody>
              <a:bodyPr wrap="square" rtlCol="0">
                <a:spAutoFit/>
              </a:bodyPr>
              <a:lstStyle/>
              <a:p>
                <a:r>
                  <a:rPr kumimoji="1" lang="zh-CN" altLang="en-US" sz="1600" dirty="0">
                    <a:latin typeface="+mj-ea"/>
                    <a:ea typeface="+mj-ea"/>
                  </a:rPr>
                  <a:t>其中，</a:t>
                </a:r>
                <a:r>
                  <a:rPr kumimoji="1" lang="en-US" altLang="zh-CN" sz="1600" dirty="0">
                    <a:latin typeface="+mj-ea"/>
                    <a:ea typeface="+mj-ea"/>
                  </a:rPr>
                  <a:t>n</a:t>
                </a:r>
                <a:r>
                  <a:rPr kumimoji="1" lang="zh-CN" altLang="en-US" sz="1600" dirty="0">
                    <a:latin typeface="+mj-ea"/>
                    <a:ea typeface="+mj-ea"/>
                  </a:rPr>
                  <a:t>是</a:t>
                </a:r>
                <a:r>
                  <a:rPr kumimoji="1" lang="en-US" altLang="zh-CN" sz="1600" dirty="0">
                    <a:latin typeface="+mj-ea"/>
                    <a:ea typeface="+mj-ea"/>
                  </a:rPr>
                  <a:t>heatmap</a:t>
                </a:r>
                <a:r>
                  <a:rPr kumimoji="1" lang="zh-CN" altLang="en-US" sz="1600" dirty="0">
                    <a:latin typeface="+mj-ea"/>
                    <a:ea typeface="+mj-ea"/>
                  </a:rPr>
                  <a:t>与原图相比缩小的倍数，</a:t>
                </a:r>
                <a14:m>
                  <m:oMath xmlns:m="http://schemas.openxmlformats.org/officeDocument/2006/math">
                    <m:sSub>
                      <m:sSubPr>
                        <m:ctrlPr>
                          <a:rPr kumimoji="1" lang="en-US" altLang="zh-CN" sz="1600" i="1" smtClean="0">
                            <a:latin typeface="Cambria Math" panose="02040503050406030204" pitchFamily="18" charset="0"/>
                            <a:ea typeface="+mj-ea"/>
                          </a:rPr>
                        </m:ctrlPr>
                      </m:sSubPr>
                      <m:e>
                        <m:r>
                          <a:rPr kumimoji="1" lang="en-US" altLang="zh-CN" sz="1600" b="0" i="1" smtClean="0">
                            <a:latin typeface="Cambria Math" panose="02040503050406030204" pitchFamily="18" charset="0"/>
                            <a:ea typeface="+mj-ea"/>
                          </a:rPr>
                          <m:t>𝑂</m:t>
                        </m:r>
                      </m:e>
                      <m:sub>
                        <m:r>
                          <a:rPr kumimoji="1" lang="en-US" altLang="zh-CN" sz="1600" b="0" i="1" smtClean="0">
                            <a:latin typeface="Cambria Math" panose="02040503050406030204" pitchFamily="18" charset="0"/>
                            <a:ea typeface="+mj-ea"/>
                          </a:rPr>
                          <m:t>𝑘</m:t>
                        </m:r>
                      </m:sub>
                    </m:sSub>
                  </m:oMath>
                </a14:m>
                <a:r>
                  <a:rPr kumimoji="1" lang="zh-CN" altLang="en-US" sz="1600" dirty="0">
                    <a:latin typeface="+mj-ea"/>
                    <a:ea typeface="+mj-ea"/>
                  </a:rPr>
                  <a:t>表示</a:t>
                </a:r>
                <a:r>
                  <a:rPr kumimoji="1" lang="en-US" altLang="zh-CN" sz="1600" dirty="0">
                    <a:latin typeface="+mj-ea"/>
                    <a:ea typeface="+mj-ea"/>
                  </a:rPr>
                  <a:t>offset</a:t>
                </a:r>
                <a:r>
                  <a:rPr kumimoji="1" lang="zh-CN" altLang="en-US" sz="1600" dirty="0">
                    <a:latin typeface="+mj-ea"/>
                    <a:ea typeface="+mj-ea"/>
                  </a:rPr>
                  <a:t>，</a:t>
                </a:r>
                <a14:m>
                  <m:oMath xmlns:m="http://schemas.openxmlformats.org/officeDocument/2006/math">
                    <m:sSub>
                      <m:sSubPr>
                        <m:ctrlPr>
                          <a:rPr kumimoji="1" lang="en-US" altLang="zh-CN" sz="1600" i="1" smtClean="0">
                            <a:latin typeface="Cambria Math" panose="02040503050406030204" pitchFamily="18" charset="0"/>
                            <a:ea typeface="+mj-ea"/>
                          </a:rPr>
                        </m:ctrlPr>
                      </m:sSubPr>
                      <m:e>
                        <m:r>
                          <a:rPr kumimoji="1" lang="en-US" altLang="zh-CN" sz="1600" b="0" i="1" smtClean="0">
                            <a:latin typeface="Cambria Math" panose="02040503050406030204" pitchFamily="18" charset="0"/>
                            <a:ea typeface="+mj-ea"/>
                          </a:rPr>
                          <m:t>𝑥</m:t>
                        </m:r>
                      </m:e>
                      <m:sub>
                        <m:r>
                          <a:rPr kumimoji="1" lang="en-US" altLang="zh-CN" sz="1600" b="0" i="1" smtClean="0">
                            <a:latin typeface="Cambria Math" panose="02040503050406030204" pitchFamily="18" charset="0"/>
                            <a:ea typeface="+mj-ea"/>
                          </a:rPr>
                          <m:t>𝑘</m:t>
                        </m:r>
                      </m:sub>
                    </m:sSub>
                    <m:r>
                      <a:rPr kumimoji="1" lang="en-US" altLang="zh-CN" sz="1600" b="0" i="1" smtClean="0">
                        <a:latin typeface="Cambria Math" panose="02040503050406030204" pitchFamily="18" charset="0"/>
                        <a:ea typeface="+mj-ea"/>
                      </a:rPr>
                      <m:t>,</m:t>
                    </m:r>
                    <m:sSub>
                      <m:sSubPr>
                        <m:ctrlPr>
                          <a:rPr kumimoji="1" lang="en-US" altLang="zh-CN" sz="1600" b="0" i="1" smtClean="0">
                            <a:latin typeface="Cambria Math" panose="02040503050406030204" pitchFamily="18" charset="0"/>
                            <a:ea typeface="+mj-ea"/>
                          </a:rPr>
                        </m:ctrlPr>
                      </m:sSubPr>
                      <m:e>
                        <m:r>
                          <a:rPr kumimoji="1" lang="en-US" altLang="zh-CN" sz="1600" b="0" i="1" smtClean="0">
                            <a:latin typeface="Cambria Math" panose="02040503050406030204" pitchFamily="18" charset="0"/>
                            <a:ea typeface="+mj-ea"/>
                          </a:rPr>
                          <m:t>𝑦</m:t>
                        </m:r>
                      </m:e>
                      <m:sub>
                        <m:r>
                          <a:rPr kumimoji="1" lang="en-US" altLang="zh-CN" sz="1600" b="0" i="1" smtClean="0">
                            <a:latin typeface="Cambria Math" panose="02040503050406030204" pitchFamily="18" charset="0"/>
                            <a:ea typeface="+mj-ea"/>
                          </a:rPr>
                          <m:t>𝑘</m:t>
                        </m:r>
                      </m:sub>
                    </m:sSub>
                  </m:oMath>
                </a14:m>
                <a:r>
                  <a:rPr kumimoji="1" lang="zh-CN" altLang="en-US" sz="1600" dirty="0">
                    <a:latin typeface="+mj-ea"/>
                    <a:ea typeface="+mj-ea"/>
                  </a:rPr>
                  <a:t>表示原图中</a:t>
                </a:r>
                <a:r>
                  <a:rPr kumimoji="1" lang="en-US" altLang="zh-CN" sz="1600" dirty="0">
                    <a:latin typeface="+mj-ea"/>
                    <a:ea typeface="+mj-ea"/>
                  </a:rPr>
                  <a:t>corner</a:t>
                </a:r>
                <a:r>
                  <a:rPr kumimoji="1" lang="zh-CN" altLang="en-US" sz="1600" dirty="0">
                    <a:latin typeface="+mj-ea"/>
                    <a:ea typeface="+mj-ea"/>
                  </a:rPr>
                  <a:t> </a:t>
                </a:r>
                <a14:m>
                  <m:oMath xmlns:m="http://schemas.openxmlformats.org/officeDocument/2006/math">
                    <m:r>
                      <a:rPr kumimoji="1" lang="en-US" altLang="zh-CN" sz="1600" b="0" i="1" smtClean="0">
                        <a:latin typeface="Cambria Math" panose="02040503050406030204" pitchFamily="18" charset="0"/>
                        <a:ea typeface="+mj-ea"/>
                      </a:rPr>
                      <m:t>𝑘</m:t>
                    </m:r>
                  </m:oMath>
                </a14:m>
                <a:r>
                  <a:rPr kumimoji="1" lang="zh-CN" altLang="en-US" sz="1600" dirty="0">
                    <a:latin typeface="+mj-ea"/>
                    <a:ea typeface="+mj-ea"/>
                  </a:rPr>
                  <a:t>的横纵坐标，方括号表示取整。</a:t>
                </a:r>
                <a:endParaRPr kumimoji="1" lang="en-US" altLang="zh-CN" sz="1600" dirty="0">
                  <a:latin typeface="+mj-ea"/>
                  <a:ea typeface="+mj-ea"/>
                </a:endParaRPr>
              </a:p>
              <a:p>
                <a:r>
                  <a:rPr kumimoji="1" lang="zh-CN" altLang="en-US" sz="1600" dirty="0">
                    <a:latin typeface="+mj-ea"/>
                    <a:ea typeface="+mj-ea"/>
                  </a:rPr>
                  <a:t>对所有目标的左上</a:t>
                </a:r>
                <a:r>
                  <a:rPr kumimoji="1" lang="en-US" altLang="zh-CN" sz="1600" dirty="0">
                    <a:latin typeface="+mj-ea"/>
                    <a:ea typeface="+mj-ea"/>
                  </a:rPr>
                  <a:t>corner</a:t>
                </a:r>
                <a:r>
                  <a:rPr kumimoji="1" lang="zh-CN" altLang="en-US" sz="1600" dirty="0">
                    <a:latin typeface="+mj-ea"/>
                    <a:ea typeface="+mj-ea"/>
                  </a:rPr>
                  <a:t>和右下</a:t>
                </a:r>
                <a:r>
                  <a:rPr kumimoji="1" lang="en-US" altLang="zh-CN" sz="1600" dirty="0">
                    <a:latin typeface="+mj-ea"/>
                    <a:ea typeface="+mj-ea"/>
                  </a:rPr>
                  <a:t>corner</a:t>
                </a:r>
                <a:r>
                  <a:rPr kumimoji="1" lang="zh-CN" altLang="en-US" sz="1600" dirty="0">
                    <a:latin typeface="+mj-ea"/>
                    <a:ea typeface="+mj-ea"/>
                  </a:rPr>
                  <a:t>各预测一组</a:t>
                </a:r>
                <a:r>
                  <a:rPr kumimoji="1" lang="en-US" altLang="zh-CN" sz="1600" dirty="0">
                    <a:latin typeface="+mj-ea"/>
                    <a:ea typeface="+mj-ea"/>
                  </a:rPr>
                  <a:t>offset</a:t>
                </a:r>
                <a:r>
                  <a:rPr kumimoji="1" lang="zh-CN" altLang="en-US" sz="1600" dirty="0">
                    <a:latin typeface="+mj-ea"/>
                    <a:ea typeface="+mj-ea"/>
                  </a:rPr>
                  <a:t>。</a:t>
                </a:r>
                <a:endParaRPr kumimoji="1" lang="en-US" altLang="zh-CN" sz="1600" dirty="0">
                  <a:latin typeface="+mj-ea"/>
                  <a:ea typeface="+mj-ea"/>
                </a:endParaRPr>
              </a:p>
              <a:p>
                <a:endParaRPr kumimoji="1" lang="en-US" altLang="zh-CN" sz="1600" dirty="0">
                  <a:latin typeface="+mj-ea"/>
                  <a:ea typeface="+mj-ea"/>
                </a:endParaRPr>
              </a:p>
              <a:p>
                <a:r>
                  <a:rPr lang="zh-CN" altLang="en-US" sz="1600" dirty="0">
                    <a:latin typeface="+mj-ea"/>
                    <a:ea typeface="+mj-ea"/>
                  </a:rPr>
                  <a:t>损失函数：</a:t>
                </a:r>
                <a:r>
                  <a:rPr lang="en" altLang="zh-CN" sz="1600" dirty="0">
                    <a:latin typeface="+mj-ea"/>
                    <a:ea typeface="+mj-ea"/>
                  </a:rPr>
                  <a:t>smooth L1 Loss </a:t>
                </a:r>
              </a:p>
              <a:p>
                <a:endParaRPr kumimoji="1" lang="zh-CN" altLang="en-US" dirty="0"/>
              </a:p>
            </p:txBody>
          </p:sp>
        </mc:Choice>
        <mc:Fallback>
          <p:sp>
            <p:nvSpPr>
              <p:cNvPr id="10" name="文本框 9">
                <a:extLst>
                  <a:ext uri="{FF2B5EF4-FFF2-40B4-BE49-F238E27FC236}">
                    <a16:creationId xmlns:a16="http://schemas.microsoft.com/office/drawing/2014/main" id="{4D198F51-F5A8-8F41-930D-BF1B362107B4}"/>
                  </a:ext>
                </a:extLst>
              </p:cNvPr>
              <p:cNvSpPr txBox="1">
                <a:spLocks noRot="1" noChangeAspect="1" noMove="1" noResize="1" noEditPoints="1" noAdjustHandles="1" noChangeArrowheads="1" noChangeShapeType="1" noTextEdit="1"/>
              </p:cNvSpPr>
              <p:nvPr/>
            </p:nvSpPr>
            <p:spPr>
              <a:xfrm>
                <a:off x="677143" y="3468003"/>
                <a:ext cx="10646949" cy="1354217"/>
              </a:xfrm>
              <a:prstGeom prst="rect">
                <a:avLst/>
              </a:prstGeom>
              <a:blipFill>
                <a:blip r:embed="rId5"/>
                <a:stretch>
                  <a:fillRect l="-238" t="-926" r="-2143"/>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C1E7016-A4FA-2741-81B2-9D73FA3FEC00}"/>
              </a:ext>
            </a:extLst>
          </p:cNvPr>
          <p:cNvPicPr>
            <a:picLocks noChangeAspect="1"/>
          </p:cNvPicPr>
          <p:nvPr/>
        </p:nvPicPr>
        <p:blipFill>
          <a:blip r:embed="rId6"/>
          <a:stretch>
            <a:fillRect/>
          </a:stretch>
        </p:blipFill>
        <p:spPr>
          <a:xfrm>
            <a:off x="3762276" y="4545197"/>
            <a:ext cx="4356100" cy="977900"/>
          </a:xfrm>
          <a:prstGeom prst="rect">
            <a:avLst/>
          </a:prstGeom>
        </p:spPr>
      </p:pic>
      <p:sp>
        <p:nvSpPr>
          <p:cNvPr id="12" name="文本框 11">
            <a:extLst>
              <a:ext uri="{FF2B5EF4-FFF2-40B4-BE49-F238E27FC236}">
                <a16:creationId xmlns:a16="http://schemas.microsoft.com/office/drawing/2014/main" id="{012FD67D-257A-FA4C-B7B7-1EAC20C9B733}"/>
              </a:ext>
            </a:extLst>
          </p:cNvPr>
          <p:cNvSpPr txBox="1"/>
          <p:nvPr/>
        </p:nvSpPr>
        <p:spPr>
          <a:xfrm>
            <a:off x="705635" y="1293423"/>
            <a:ext cx="3621215" cy="369332"/>
          </a:xfrm>
          <a:prstGeom prst="rect">
            <a:avLst/>
          </a:prstGeom>
          <a:noFill/>
        </p:spPr>
        <p:txBody>
          <a:bodyPr wrap="square" rtlCol="0">
            <a:spAutoFit/>
          </a:bodyPr>
          <a:lstStyle/>
          <a:p>
            <a:r>
              <a:rPr kumimoji="1" lang="en-US" altLang="zh-CN" dirty="0">
                <a:latin typeface="+mj-ea"/>
                <a:ea typeface="+mj-ea"/>
              </a:rPr>
              <a:t>Offset——</a:t>
            </a:r>
            <a:r>
              <a:rPr kumimoji="1" lang="zh-CN" altLang="en-US" dirty="0">
                <a:latin typeface="+mj-ea"/>
                <a:ea typeface="+mj-ea"/>
              </a:rPr>
              <a:t>补偿目标框位置损失</a:t>
            </a:r>
            <a:endParaRPr kumimoji="1" lang="en-US" altLang="zh-CN" dirty="0">
              <a:latin typeface="+mj-ea"/>
              <a:ea typeface="+mj-ea"/>
            </a:endParaRPr>
          </a:p>
        </p:txBody>
      </p:sp>
    </p:spTree>
    <p:extLst>
      <p:ext uri="{BB962C8B-B14F-4D97-AF65-F5344CB8AC3E}">
        <p14:creationId xmlns:p14="http://schemas.microsoft.com/office/powerpoint/2010/main" val="85126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6</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p:sp>
        <p:nvSpPr>
          <p:cNvPr id="8" name="文本框 7">
            <a:extLst>
              <a:ext uri="{FF2B5EF4-FFF2-40B4-BE49-F238E27FC236}">
                <a16:creationId xmlns:a16="http://schemas.microsoft.com/office/drawing/2014/main" id="{625D4919-8B6E-764E-97EA-A2435FE47747}"/>
              </a:ext>
            </a:extLst>
          </p:cNvPr>
          <p:cNvSpPr txBox="1"/>
          <p:nvPr/>
        </p:nvSpPr>
        <p:spPr>
          <a:xfrm>
            <a:off x="705635" y="1293423"/>
            <a:ext cx="6110445" cy="369332"/>
          </a:xfrm>
          <a:prstGeom prst="rect">
            <a:avLst/>
          </a:prstGeom>
          <a:noFill/>
        </p:spPr>
        <p:txBody>
          <a:bodyPr wrap="square" rtlCol="0">
            <a:spAutoFit/>
          </a:bodyPr>
          <a:lstStyle/>
          <a:p>
            <a:r>
              <a:rPr kumimoji="1" lang="en-US" altLang="zh-CN" dirty="0">
                <a:latin typeface="+mj-ea"/>
                <a:ea typeface="+mj-ea"/>
              </a:rPr>
              <a:t>Embedding</a:t>
            </a:r>
            <a:r>
              <a:rPr kumimoji="1" lang="zh-CN" altLang="en-US" dirty="0">
                <a:latin typeface="+mj-ea"/>
                <a:ea typeface="+mj-ea"/>
              </a:rPr>
              <a:t> </a:t>
            </a:r>
            <a:r>
              <a:rPr kumimoji="1" lang="en-US" altLang="zh-CN" dirty="0">
                <a:latin typeface="+mj-ea"/>
                <a:ea typeface="+mj-ea"/>
              </a:rPr>
              <a:t>vector——</a:t>
            </a:r>
            <a:r>
              <a:rPr kumimoji="1" lang="zh-CN" altLang="en-US" dirty="0">
                <a:latin typeface="+mj-ea"/>
                <a:ea typeface="+mj-ea"/>
              </a:rPr>
              <a:t>找出同一目标框的两个</a:t>
            </a:r>
            <a:r>
              <a:rPr kumimoji="1" lang="en-US" altLang="zh-CN" dirty="0">
                <a:latin typeface="+mj-ea"/>
                <a:ea typeface="+mj-ea"/>
              </a:rPr>
              <a:t>corner</a:t>
            </a:r>
          </a:p>
        </p:txBody>
      </p:sp>
      <p:sp>
        <p:nvSpPr>
          <p:cNvPr id="2" name="矩形 1">
            <a:extLst>
              <a:ext uri="{FF2B5EF4-FFF2-40B4-BE49-F238E27FC236}">
                <a16:creationId xmlns:a16="http://schemas.microsoft.com/office/drawing/2014/main" id="{CD8C1F3C-2189-4947-A718-BF4326E229D1}"/>
              </a:ext>
            </a:extLst>
          </p:cNvPr>
          <p:cNvSpPr/>
          <p:nvPr/>
        </p:nvSpPr>
        <p:spPr>
          <a:xfrm>
            <a:off x="705635" y="1721791"/>
            <a:ext cx="10528303" cy="1384995"/>
          </a:xfrm>
          <a:prstGeom prst="rect">
            <a:avLst/>
          </a:prstGeom>
        </p:spPr>
        <p:txBody>
          <a:bodyPr wrap="square">
            <a:spAutoFit/>
          </a:bodyPr>
          <a:lstStyle/>
          <a:p>
            <a:r>
              <a:rPr kumimoji="1" lang="zh-CN" altLang="en-US" b="1" dirty="0">
                <a:latin typeface="+mj-ea"/>
                <a:ea typeface="+mj-ea"/>
              </a:rPr>
              <a:t>问题：</a:t>
            </a:r>
            <a:r>
              <a:rPr kumimoji="1" lang="zh-CN" altLang="en-US" sz="1600" dirty="0">
                <a:latin typeface="+mj-ea"/>
                <a:ea typeface="+mj-ea"/>
              </a:rPr>
              <a:t>一张图片中存在多个目标框时，如何判断哪两个</a:t>
            </a:r>
            <a:r>
              <a:rPr kumimoji="1" lang="en-US" altLang="zh-CN" sz="1600" dirty="0">
                <a:latin typeface="+mj-ea"/>
                <a:ea typeface="+mj-ea"/>
              </a:rPr>
              <a:t>corner</a:t>
            </a:r>
            <a:r>
              <a:rPr kumimoji="1" lang="zh-CN" altLang="en-US" sz="1600" dirty="0">
                <a:latin typeface="+mj-ea"/>
                <a:ea typeface="+mj-ea"/>
              </a:rPr>
              <a:t>属于同一目标。</a:t>
            </a:r>
            <a:endParaRPr kumimoji="1" lang="en-US" altLang="zh-CN" sz="1600" dirty="0">
              <a:latin typeface="+mj-ea"/>
              <a:ea typeface="+mj-ea"/>
            </a:endParaRPr>
          </a:p>
          <a:p>
            <a:r>
              <a:rPr kumimoji="1" lang="zh-CN" altLang="en-US" b="1" dirty="0">
                <a:latin typeface="+mj-ea"/>
                <a:ea typeface="+mj-ea"/>
              </a:rPr>
              <a:t>解决方法：</a:t>
            </a:r>
            <a:r>
              <a:rPr kumimoji="1" lang="zh-CN" altLang="en-US" sz="1600" dirty="0">
                <a:latin typeface="+mj-ea"/>
                <a:ea typeface="+mj-ea"/>
              </a:rPr>
              <a:t>为每个检测到的</a:t>
            </a:r>
            <a:r>
              <a:rPr kumimoji="1" lang="en-US" altLang="zh-CN" sz="1600" dirty="0">
                <a:latin typeface="+mj-ea"/>
                <a:ea typeface="+mj-ea"/>
              </a:rPr>
              <a:t>corner</a:t>
            </a:r>
            <a:r>
              <a:rPr kumimoji="1" lang="zh-CN" altLang="en-US" sz="1600" dirty="0">
                <a:latin typeface="+mj-ea"/>
                <a:ea typeface="+mj-ea"/>
              </a:rPr>
              <a:t>预测</a:t>
            </a:r>
            <a:r>
              <a:rPr kumimoji="1" lang="en-US" altLang="zh-CN" sz="1600" dirty="0">
                <a:latin typeface="+mj-ea"/>
                <a:ea typeface="+mj-ea"/>
              </a:rPr>
              <a:t>embedding</a:t>
            </a:r>
            <a:r>
              <a:rPr kumimoji="1" lang="zh-CN" altLang="en-US" sz="1600" dirty="0">
                <a:latin typeface="+mj-ea"/>
                <a:ea typeface="+mj-ea"/>
              </a:rPr>
              <a:t> </a:t>
            </a:r>
            <a:r>
              <a:rPr kumimoji="1" lang="en-US" altLang="zh-CN" sz="1600" dirty="0">
                <a:latin typeface="+mj-ea"/>
                <a:ea typeface="+mj-ea"/>
              </a:rPr>
              <a:t>vector</a:t>
            </a:r>
            <a:r>
              <a:rPr kumimoji="1" lang="zh-CN" altLang="en-US" sz="1600" dirty="0">
                <a:latin typeface="+mj-ea"/>
                <a:ea typeface="+mj-ea"/>
              </a:rPr>
              <a:t>，如果左上</a:t>
            </a:r>
            <a:r>
              <a:rPr kumimoji="1" lang="en-US" altLang="zh-CN" sz="1600" dirty="0">
                <a:latin typeface="+mj-ea"/>
                <a:ea typeface="+mj-ea"/>
              </a:rPr>
              <a:t>corner</a:t>
            </a:r>
            <a:r>
              <a:rPr kumimoji="1" lang="zh-CN" altLang="en-US" sz="1600" dirty="0">
                <a:latin typeface="+mj-ea"/>
                <a:ea typeface="+mj-ea"/>
              </a:rPr>
              <a:t>和右下</a:t>
            </a:r>
            <a:r>
              <a:rPr kumimoji="1" lang="en-US" altLang="zh-CN" sz="1600" dirty="0">
                <a:latin typeface="+mj-ea"/>
                <a:ea typeface="+mj-ea"/>
              </a:rPr>
              <a:t>corner</a:t>
            </a:r>
            <a:r>
              <a:rPr kumimoji="1" lang="zh-CN" altLang="en-US" sz="1600" dirty="0">
                <a:latin typeface="+mj-ea"/>
                <a:ea typeface="+mj-ea"/>
              </a:rPr>
              <a:t>属于同一个目标框，它们的</a:t>
            </a:r>
            <a:r>
              <a:rPr kumimoji="1" lang="en-US" altLang="zh-CN" sz="1600" dirty="0">
                <a:latin typeface="+mj-ea"/>
                <a:ea typeface="+mj-ea"/>
              </a:rPr>
              <a:t>embedding</a:t>
            </a:r>
            <a:r>
              <a:rPr kumimoji="1" lang="zh-CN" altLang="en-US" sz="1600" dirty="0">
                <a:latin typeface="+mj-ea"/>
                <a:ea typeface="+mj-ea"/>
              </a:rPr>
              <a:t> </a:t>
            </a:r>
            <a:r>
              <a:rPr kumimoji="1" lang="en-US" altLang="zh-CN" sz="1600" dirty="0">
                <a:latin typeface="+mj-ea"/>
                <a:ea typeface="+mj-ea"/>
              </a:rPr>
              <a:t>vector</a:t>
            </a:r>
            <a:r>
              <a:rPr kumimoji="1" lang="zh-CN" altLang="en-US" sz="1600" dirty="0">
                <a:latin typeface="+mj-ea"/>
                <a:ea typeface="+mj-ea"/>
              </a:rPr>
              <a:t>的距离应该很小，由此可以通过距离来给</a:t>
            </a:r>
            <a:r>
              <a:rPr kumimoji="1" lang="en-US" altLang="zh-CN" sz="1600" dirty="0">
                <a:latin typeface="+mj-ea"/>
                <a:ea typeface="+mj-ea"/>
              </a:rPr>
              <a:t>corners</a:t>
            </a:r>
            <a:r>
              <a:rPr kumimoji="1" lang="zh-CN" altLang="en-US" sz="1600" dirty="0">
                <a:latin typeface="+mj-ea"/>
                <a:ea typeface="+mj-ea"/>
              </a:rPr>
              <a:t>分组。</a:t>
            </a:r>
            <a:endParaRPr kumimoji="1" lang="en-US" altLang="zh-CN" sz="1600" dirty="0">
              <a:latin typeface="+mj-ea"/>
              <a:ea typeface="+mj-ea"/>
            </a:endParaRPr>
          </a:p>
          <a:p>
            <a:r>
              <a:rPr kumimoji="1" lang="en-US" altLang="zh-CN" sz="1600" dirty="0">
                <a:latin typeface="+mj-ea"/>
                <a:ea typeface="+mj-ea"/>
              </a:rPr>
              <a:t>pull</a:t>
            </a:r>
            <a:r>
              <a:rPr kumimoji="1" lang="zh-CN" altLang="en-US" sz="1600" dirty="0">
                <a:latin typeface="+mj-ea"/>
                <a:ea typeface="+mj-ea"/>
              </a:rPr>
              <a:t> </a:t>
            </a:r>
            <a:r>
              <a:rPr kumimoji="1" lang="en-US" altLang="zh-CN" sz="1600" dirty="0">
                <a:latin typeface="+mj-ea"/>
                <a:ea typeface="+mj-ea"/>
              </a:rPr>
              <a:t>loss</a:t>
            </a:r>
            <a:r>
              <a:rPr lang="zh-CN" altLang="en-US" sz="1600" dirty="0">
                <a:latin typeface="+mj-ea"/>
                <a:ea typeface="+mj-ea"/>
              </a:rPr>
              <a:t>用来缩小属于同一个目标的两个</a:t>
            </a:r>
            <a:r>
              <a:rPr lang="en-US" altLang="zh-CN" sz="1600" dirty="0">
                <a:latin typeface="+mj-ea"/>
                <a:ea typeface="+mj-ea"/>
              </a:rPr>
              <a:t>corner</a:t>
            </a:r>
            <a:r>
              <a:rPr lang="zh-CN" altLang="en-US" sz="1600" dirty="0">
                <a:latin typeface="+mj-ea"/>
                <a:ea typeface="+mj-ea"/>
              </a:rPr>
              <a:t>之间的</a:t>
            </a:r>
            <a:r>
              <a:rPr lang="en" altLang="zh-CN" sz="1600" dirty="0">
                <a:latin typeface="+mj-ea"/>
                <a:ea typeface="+mj-ea"/>
              </a:rPr>
              <a:t>embedding vector</a:t>
            </a:r>
            <a:r>
              <a:rPr lang="zh-CN" altLang="en-US" sz="1600" dirty="0">
                <a:latin typeface="+mj-ea"/>
                <a:ea typeface="+mj-ea"/>
              </a:rPr>
              <a:t>距离，</a:t>
            </a:r>
            <a:r>
              <a:rPr kumimoji="1" lang="en-US" altLang="zh-CN" sz="1600" dirty="0">
                <a:latin typeface="+mj-ea"/>
                <a:ea typeface="+mj-ea"/>
              </a:rPr>
              <a:t> push</a:t>
            </a:r>
            <a:r>
              <a:rPr kumimoji="1" lang="zh-CN" altLang="en-US" sz="1600" dirty="0">
                <a:latin typeface="+mj-ea"/>
                <a:ea typeface="+mj-ea"/>
              </a:rPr>
              <a:t> </a:t>
            </a:r>
            <a:r>
              <a:rPr kumimoji="1" lang="en-US" altLang="zh-CN" sz="1600" dirty="0">
                <a:latin typeface="+mj-ea"/>
                <a:ea typeface="+mj-ea"/>
              </a:rPr>
              <a:t>loss</a:t>
            </a:r>
            <a:r>
              <a:rPr lang="zh-CN" altLang="en-US" sz="1600" dirty="0">
                <a:latin typeface="+mj-ea"/>
                <a:ea typeface="+mj-ea"/>
              </a:rPr>
              <a:t>用来扩大不属于同一个目标的两个</a:t>
            </a:r>
            <a:r>
              <a:rPr lang="en-US" altLang="zh-CN" sz="1600" dirty="0">
                <a:latin typeface="+mj-ea"/>
                <a:ea typeface="+mj-ea"/>
              </a:rPr>
              <a:t>corner</a:t>
            </a:r>
            <a:r>
              <a:rPr lang="zh-CN" altLang="en-US" sz="1600" dirty="0">
                <a:latin typeface="+mj-ea"/>
                <a:ea typeface="+mj-ea"/>
              </a:rPr>
              <a:t>之间的</a:t>
            </a:r>
            <a:r>
              <a:rPr lang="en" altLang="zh-CN" sz="1600" dirty="0">
                <a:latin typeface="+mj-ea"/>
                <a:ea typeface="+mj-ea"/>
              </a:rPr>
              <a:t>embedding vector</a:t>
            </a:r>
            <a:r>
              <a:rPr lang="zh-CN" altLang="en-US" sz="1600" dirty="0">
                <a:latin typeface="+mj-ea"/>
                <a:ea typeface="+mj-ea"/>
              </a:rPr>
              <a:t>距离。</a:t>
            </a:r>
            <a:endParaRPr kumimoji="1" lang="en-US" altLang="zh-CN" sz="1600" dirty="0">
              <a:latin typeface="+mj-ea"/>
              <a:ea typeface="+mj-ea"/>
            </a:endParaRPr>
          </a:p>
        </p:txBody>
      </p:sp>
      <p:grpSp>
        <p:nvGrpSpPr>
          <p:cNvPr id="9" name="组合 8">
            <a:extLst>
              <a:ext uri="{FF2B5EF4-FFF2-40B4-BE49-F238E27FC236}">
                <a16:creationId xmlns:a16="http://schemas.microsoft.com/office/drawing/2014/main" id="{DE512B9A-A1F5-3C45-989F-C26BB33F7C6A}"/>
              </a:ext>
            </a:extLst>
          </p:cNvPr>
          <p:cNvGrpSpPr/>
          <p:nvPr/>
        </p:nvGrpSpPr>
        <p:grpSpPr>
          <a:xfrm>
            <a:off x="4151784" y="3216661"/>
            <a:ext cx="4670097" cy="1698463"/>
            <a:chOff x="830316" y="2400138"/>
            <a:chExt cx="4670097" cy="1698463"/>
          </a:xfrm>
        </p:grpSpPr>
        <p:pic>
          <p:nvPicPr>
            <p:cNvPr id="10" name="图片 9">
              <a:extLst>
                <a:ext uri="{FF2B5EF4-FFF2-40B4-BE49-F238E27FC236}">
                  <a16:creationId xmlns:a16="http://schemas.microsoft.com/office/drawing/2014/main" id="{2EBB5766-5851-DB45-AAAC-F238689EB54F}"/>
                </a:ext>
              </a:extLst>
            </p:cNvPr>
            <p:cNvPicPr>
              <a:picLocks noChangeAspect="1"/>
            </p:cNvPicPr>
            <p:nvPr/>
          </p:nvPicPr>
          <p:blipFill>
            <a:blip r:embed="rId2"/>
            <a:stretch>
              <a:fillRect/>
            </a:stretch>
          </p:blipFill>
          <p:spPr>
            <a:xfrm>
              <a:off x="830316" y="2400138"/>
              <a:ext cx="4074292" cy="783914"/>
            </a:xfrm>
            <a:prstGeom prst="rect">
              <a:avLst/>
            </a:prstGeom>
          </p:spPr>
        </p:pic>
        <p:pic>
          <p:nvPicPr>
            <p:cNvPr id="11" name="图片 10">
              <a:extLst>
                <a:ext uri="{FF2B5EF4-FFF2-40B4-BE49-F238E27FC236}">
                  <a16:creationId xmlns:a16="http://schemas.microsoft.com/office/drawing/2014/main" id="{022D73E0-C499-2F49-9387-6A1F72B202EB}"/>
                </a:ext>
              </a:extLst>
            </p:cNvPr>
            <p:cNvPicPr>
              <a:picLocks noChangeAspect="1"/>
            </p:cNvPicPr>
            <p:nvPr/>
          </p:nvPicPr>
          <p:blipFill>
            <a:blip r:embed="rId3"/>
            <a:stretch>
              <a:fillRect/>
            </a:stretch>
          </p:blipFill>
          <p:spPr>
            <a:xfrm>
              <a:off x="830316" y="3243088"/>
              <a:ext cx="4670097" cy="855513"/>
            </a:xfrm>
            <a:prstGeom prst="rect">
              <a:avLst/>
            </a:prstGeom>
          </p:spPr>
        </p:pic>
      </p:gr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D3622614-C913-F84D-9422-AF8B0769C71A}"/>
                  </a:ext>
                </a:extLst>
              </p:cNvPr>
              <p:cNvSpPr txBox="1"/>
              <p:nvPr/>
            </p:nvSpPr>
            <p:spPr>
              <a:xfrm>
                <a:off x="725560" y="4974160"/>
                <a:ext cx="10843048" cy="606897"/>
              </a:xfrm>
              <a:prstGeom prst="rect">
                <a:avLst/>
              </a:prstGeom>
              <a:noFill/>
            </p:spPr>
            <p:txBody>
              <a:bodyPr wrap="square" rtlCol="0">
                <a:spAutoFit/>
              </a:bodyPr>
              <a:lstStyle/>
              <a:p>
                <a14:m>
                  <m:oMath xmlns:m="http://schemas.openxmlformats.org/officeDocument/2006/math">
                    <m:sSub>
                      <m:sSubPr>
                        <m:ctrlPr>
                          <a:rPr lang="en" altLang="zh-CN" sz="1600" i="1" smtClean="0">
                            <a:latin typeface="Cambria Math" panose="02040503050406030204" pitchFamily="18" charset="0"/>
                          </a:rPr>
                        </m:ctrlPr>
                      </m:sSubPr>
                      <m:e>
                        <m:r>
                          <a:rPr lang="en-US" altLang="zh-CN" sz="1600" i="1">
                            <a:latin typeface="Cambria Math" panose="02040503050406030204" pitchFamily="18" charset="0"/>
                          </a:rPr>
                          <m:t>𝑒</m:t>
                        </m:r>
                      </m:e>
                      <m:sub>
                        <m:sSub>
                          <m:sSubPr>
                            <m:ctrlPr>
                              <a:rPr lang="en"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𝑘</m:t>
                            </m:r>
                          </m:sub>
                        </m:sSub>
                      </m:sub>
                    </m:sSub>
                    <m:r>
                      <a:rPr lang="zh-CN" altLang="en-US" sz="1600">
                        <a:latin typeface="Cambria Math" panose="02040503050406030204" pitchFamily="18" charset="0"/>
                      </a:rPr>
                      <m:t>，</m:t>
                    </m:r>
                    <m:sSub>
                      <m:sSubPr>
                        <m:ctrlPr>
                          <a:rPr lang="en" altLang="zh-CN" sz="1600" i="1">
                            <a:latin typeface="Cambria Math" panose="02040503050406030204" pitchFamily="18" charset="0"/>
                          </a:rPr>
                        </m:ctrlPr>
                      </m:sSubPr>
                      <m:e>
                        <m:r>
                          <a:rPr lang="en-US" altLang="zh-CN" sz="1600" i="1">
                            <a:latin typeface="Cambria Math" panose="02040503050406030204" pitchFamily="18" charset="0"/>
                          </a:rPr>
                          <m:t>𝑒</m:t>
                        </m:r>
                      </m:e>
                      <m:sub>
                        <m:sSub>
                          <m:sSubPr>
                            <m:ctrlPr>
                              <a:rPr lang="en" altLang="zh-CN" sz="1600" i="1">
                                <a:latin typeface="Cambria Math" panose="02040503050406030204" pitchFamily="18" charset="0"/>
                              </a:rPr>
                            </m:ctrlPr>
                          </m:sSubPr>
                          <m:e>
                            <m:r>
                              <a:rPr lang="en-US" altLang="zh-CN" sz="1600" i="1">
                                <a:latin typeface="Cambria Math" panose="02040503050406030204" pitchFamily="18" charset="0"/>
                              </a:rPr>
                              <m:t>𝑏</m:t>
                            </m:r>
                          </m:e>
                          <m:sub>
                            <m:r>
                              <a:rPr lang="en-US" altLang="zh-CN" sz="1600" i="1">
                                <a:latin typeface="Cambria Math" panose="02040503050406030204" pitchFamily="18" charset="0"/>
                              </a:rPr>
                              <m:t>𝑘</m:t>
                            </m:r>
                          </m:sub>
                        </m:sSub>
                      </m:sub>
                    </m:sSub>
                  </m:oMath>
                </a14:m>
                <a:r>
                  <a:rPr lang="zh-CN" altLang="en-US" sz="1600" dirty="0">
                    <a:latin typeface="+mj-ea"/>
                    <a:ea typeface="+mj-ea"/>
                  </a:rPr>
                  <a:t>分别</a:t>
                </a:r>
                <a:r>
                  <a:rPr lang="zh-CN" altLang="en" sz="1600" dirty="0">
                    <a:latin typeface="+mj-ea"/>
                    <a:ea typeface="+mj-ea"/>
                  </a:rPr>
                  <a:t>表示</a:t>
                </a:r>
                <a:r>
                  <a:rPr lang="zh-CN" altLang="en-US" sz="1600" dirty="0">
                    <a:latin typeface="+mj-ea"/>
                    <a:ea typeface="+mj-ea"/>
                  </a:rPr>
                  <a:t>左上和右下</a:t>
                </a:r>
                <a:r>
                  <a:rPr lang="en-US" altLang="zh-CN" sz="1600" dirty="0">
                    <a:latin typeface="+mj-ea"/>
                    <a:ea typeface="+mj-ea"/>
                  </a:rPr>
                  <a:t>corner</a:t>
                </a:r>
                <a:r>
                  <a:rPr lang="zh-CN" altLang="en-US" sz="1600" dirty="0">
                    <a:latin typeface="+mj-ea"/>
                    <a:ea typeface="+mj-ea"/>
                  </a:rPr>
                  <a:t>的</a:t>
                </a:r>
                <a:r>
                  <a:rPr lang="en-US" altLang="zh-CN" sz="1600" dirty="0">
                    <a:latin typeface="+mj-ea"/>
                    <a:ea typeface="+mj-ea"/>
                  </a:rPr>
                  <a:t>embedding</a:t>
                </a:r>
                <a:r>
                  <a:rPr lang="zh-CN" altLang="en-US" sz="1600" dirty="0">
                    <a:latin typeface="+mj-ea"/>
                    <a:ea typeface="+mj-ea"/>
                  </a:rPr>
                  <a:t> </a:t>
                </a:r>
                <a:r>
                  <a:rPr lang="en-US" altLang="zh-CN" sz="1600" dirty="0">
                    <a:latin typeface="+mj-ea"/>
                    <a:ea typeface="+mj-ea"/>
                  </a:rPr>
                  <a:t>vector</a:t>
                </a:r>
                <a:r>
                  <a:rPr lang="zh-CN" altLang="en-US" sz="1600" dirty="0">
                    <a:latin typeface="+mj-ea"/>
                    <a:ea typeface="+mj-ea"/>
                  </a:rPr>
                  <a:t>，</a:t>
                </a:r>
                <a:r>
                  <a:rPr lang="en" altLang="zh-CN" sz="1600" dirty="0">
                    <a:latin typeface="+mj-ea"/>
                    <a:ea typeface="+mj-ea"/>
                  </a:rPr>
                  <a:t> </a:t>
                </a:r>
                <a14:m>
                  <m:oMath xmlns:m="http://schemas.openxmlformats.org/officeDocument/2006/math">
                    <m:sSub>
                      <m:sSubPr>
                        <m:ctrlPr>
                          <a:rPr lang="en" altLang="zh-CN" sz="160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𝑒</m:t>
                        </m:r>
                      </m:e>
                      <m:sub>
                        <m:r>
                          <a:rPr lang="en-US" altLang="zh-CN" sz="1600" b="0" i="1" smtClean="0">
                            <a:latin typeface="Cambria Math" panose="02040503050406030204" pitchFamily="18" charset="0"/>
                            <a:ea typeface="+mj-ea"/>
                          </a:rPr>
                          <m:t>𝑘</m:t>
                        </m:r>
                      </m:sub>
                    </m:sSub>
                  </m:oMath>
                </a14:m>
                <a:r>
                  <a:rPr lang="zh-CN" altLang="en" sz="1600" dirty="0">
                    <a:latin typeface="+mj-ea"/>
                    <a:ea typeface="+mj-ea"/>
                  </a:rPr>
                  <a:t>是</a:t>
                </a:r>
                <a14:m>
                  <m:oMath xmlns:m="http://schemas.openxmlformats.org/officeDocument/2006/math">
                    <m:sSub>
                      <m:sSubPr>
                        <m:ctrlPr>
                          <a:rPr lang="en" altLang="zh-CN" sz="160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𝑒</m:t>
                        </m:r>
                      </m:e>
                      <m:sub>
                        <m:sSub>
                          <m:sSubPr>
                            <m:ctrlPr>
                              <a:rPr lang="en" altLang="zh-CN" sz="160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𝑡</m:t>
                            </m:r>
                          </m:e>
                          <m:sub>
                            <m:r>
                              <a:rPr lang="en-US" altLang="zh-CN" sz="1600" b="0" i="1" smtClean="0">
                                <a:latin typeface="Cambria Math" panose="02040503050406030204" pitchFamily="18" charset="0"/>
                                <a:ea typeface="+mj-ea"/>
                              </a:rPr>
                              <m:t>𝑘</m:t>
                            </m:r>
                          </m:sub>
                        </m:sSub>
                      </m:sub>
                    </m:sSub>
                    <m:r>
                      <a:rPr lang="zh-CN" altLang="en-US" sz="1600" b="0" i="0" smtClean="0">
                        <a:latin typeface="Cambria Math" panose="02040503050406030204" pitchFamily="18" charset="0"/>
                        <a:ea typeface="+mj-ea"/>
                      </a:rPr>
                      <m:t>，</m:t>
                    </m:r>
                    <m:sSub>
                      <m:sSubPr>
                        <m:ctrlPr>
                          <a:rPr lang="en" altLang="zh-CN" sz="160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𝑒</m:t>
                        </m:r>
                      </m:e>
                      <m:sub>
                        <m:sSub>
                          <m:sSubPr>
                            <m:ctrlPr>
                              <a:rPr lang="en" altLang="zh-CN" sz="160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𝑏</m:t>
                            </m:r>
                          </m:e>
                          <m:sub>
                            <m:r>
                              <a:rPr lang="en-US" altLang="zh-CN" sz="1600" b="0" i="1" smtClean="0">
                                <a:latin typeface="Cambria Math" panose="02040503050406030204" pitchFamily="18" charset="0"/>
                                <a:ea typeface="+mj-ea"/>
                              </a:rPr>
                              <m:t>𝑘</m:t>
                            </m:r>
                          </m:sub>
                        </m:sSub>
                      </m:sub>
                    </m:sSub>
                  </m:oMath>
                </a14:m>
                <a:r>
                  <a:rPr lang="zh-CN" altLang="en-US" sz="1600" dirty="0">
                    <a:latin typeface="+mj-ea"/>
                    <a:ea typeface="+mj-ea"/>
                  </a:rPr>
                  <a:t>的均值，</a:t>
                </a:r>
                <a14:m>
                  <m:oMath xmlns:m="http://schemas.openxmlformats.org/officeDocument/2006/math">
                    <m:r>
                      <m:rPr>
                        <m:sty m:val="p"/>
                      </m:rPr>
                      <a:rPr lang="el-GR" altLang="zh-CN" sz="1600" i="1" smtClean="0">
                        <a:latin typeface="Cambria Math" panose="02040503050406030204" pitchFamily="18" charset="0"/>
                        <a:ea typeface="+mj-ea"/>
                      </a:rPr>
                      <m:t>Δ</m:t>
                    </m:r>
                    <m:r>
                      <a:rPr lang="en-US" altLang="zh-CN" sz="1600" b="0" i="1" smtClean="0">
                        <a:latin typeface="Cambria Math" panose="02040503050406030204" pitchFamily="18" charset="0"/>
                        <a:ea typeface="+mj-ea"/>
                      </a:rPr>
                      <m:t>=1</m:t>
                    </m:r>
                  </m:oMath>
                </a14:m>
                <a:r>
                  <a:rPr lang="zh-CN" altLang="en-US" sz="1600" dirty="0">
                    <a:latin typeface="+mj-ea"/>
                    <a:ea typeface="+mj-ea"/>
                  </a:rPr>
                  <a:t>。</a:t>
                </a:r>
                <a:endParaRPr lang="en-US" altLang="zh-CN" sz="1600" dirty="0">
                  <a:latin typeface="+mj-ea"/>
                  <a:ea typeface="+mj-ea"/>
                </a:endParaRPr>
              </a:p>
              <a:p>
                <a:r>
                  <a:rPr lang="zh-CN" altLang="en-US" sz="1600" b="1" dirty="0">
                    <a:latin typeface="+mj-ea"/>
                    <a:ea typeface="+mj-ea"/>
                  </a:rPr>
                  <a:t>注意点：</a:t>
                </a:r>
                <a:r>
                  <a:rPr lang="zh-CN" altLang="en-US" sz="1600" dirty="0">
                    <a:latin typeface="+mj-ea"/>
                    <a:ea typeface="+mj-ea"/>
                  </a:rPr>
                  <a:t>和 </a:t>
                </a:r>
                <a:r>
                  <a:rPr lang="en-US" altLang="zh-CN" sz="1600" dirty="0">
                    <a:latin typeface="+mj-ea"/>
                    <a:ea typeface="+mj-ea"/>
                  </a:rPr>
                  <a:t>offset</a:t>
                </a:r>
                <a:r>
                  <a:rPr lang="zh-CN" altLang="en-US" sz="1600" dirty="0">
                    <a:latin typeface="+mj-ea"/>
                    <a:ea typeface="+mj-ea"/>
                  </a:rPr>
                  <a:t> </a:t>
                </a:r>
                <a:r>
                  <a:rPr lang="en-US" altLang="zh-CN" sz="1600" dirty="0">
                    <a:latin typeface="+mj-ea"/>
                    <a:ea typeface="+mj-ea"/>
                  </a:rPr>
                  <a:t>loss</a:t>
                </a:r>
                <a:r>
                  <a:rPr lang="zh-CN" altLang="en-US" sz="1600" dirty="0">
                    <a:latin typeface="+mj-ea"/>
                    <a:ea typeface="+mj-ea"/>
                  </a:rPr>
                  <a:t>一样，</a:t>
                </a:r>
                <a:r>
                  <a:rPr lang="zh-CN" altLang="en" sz="1600" dirty="0">
                    <a:latin typeface="+mj-ea"/>
                    <a:ea typeface="+mj-ea"/>
                  </a:rPr>
                  <a:t>只</a:t>
                </a:r>
                <a:r>
                  <a:rPr lang="zh-CN" altLang="en-US" sz="1600" dirty="0">
                    <a:latin typeface="+mj-ea"/>
                    <a:ea typeface="+mj-ea"/>
                  </a:rPr>
                  <a:t>在</a:t>
                </a:r>
                <a:r>
                  <a:rPr lang="en-US" altLang="zh-CN" sz="1600" dirty="0" err="1">
                    <a:latin typeface="+mj-ea"/>
                    <a:ea typeface="+mj-ea"/>
                  </a:rPr>
                  <a:t>groudtruth</a:t>
                </a:r>
                <a:r>
                  <a:rPr lang="zh-CN" altLang="en-US" sz="1600" dirty="0">
                    <a:latin typeface="+mj-ea"/>
                    <a:ea typeface="+mj-ea"/>
                  </a:rPr>
                  <a:t> </a:t>
                </a:r>
                <a:r>
                  <a:rPr lang="en-US" altLang="zh-CN" sz="1600" dirty="0">
                    <a:latin typeface="+mj-ea"/>
                    <a:ea typeface="+mj-ea"/>
                  </a:rPr>
                  <a:t>corner</a:t>
                </a:r>
                <a:r>
                  <a:rPr lang="zh-CN" altLang="en-US" sz="1600" dirty="0">
                    <a:latin typeface="+mj-ea"/>
                    <a:ea typeface="+mj-ea"/>
                  </a:rPr>
                  <a:t>的位置使用该</a:t>
                </a:r>
                <a:r>
                  <a:rPr lang="en-US" altLang="zh-CN" sz="1600" dirty="0">
                    <a:latin typeface="+mj-ea"/>
                    <a:ea typeface="+mj-ea"/>
                  </a:rPr>
                  <a:t>loss</a:t>
                </a:r>
                <a:endParaRPr lang="en" altLang="zh-CN" dirty="0">
                  <a:latin typeface="+mj-ea"/>
                  <a:ea typeface="+mj-ea"/>
                </a:endParaRPr>
              </a:p>
            </p:txBody>
          </p:sp>
        </mc:Choice>
        <mc:Fallback>
          <p:sp>
            <p:nvSpPr>
              <p:cNvPr id="12" name="文本框 11">
                <a:extLst>
                  <a:ext uri="{FF2B5EF4-FFF2-40B4-BE49-F238E27FC236}">
                    <a16:creationId xmlns:a16="http://schemas.microsoft.com/office/drawing/2014/main" id="{D3622614-C913-F84D-9422-AF8B0769C71A}"/>
                  </a:ext>
                </a:extLst>
              </p:cNvPr>
              <p:cNvSpPr txBox="1">
                <a:spLocks noRot="1" noChangeAspect="1" noMove="1" noResize="1" noEditPoints="1" noAdjustHandles="1" noChangeArrowheads="1" noChangeShapeType="1" noTextEdit="1"/>
              </p:cNvSpPr>
              <p:nvPr/>
            </p:nvSpPr>
            <p:spPr>
              <a:xfrm>
                <a:off x="725560" y="4974160"/>
                <a:ext cx="10843048" cy="606897"/>
              </a:xfrm>
              <a:prstGeom prst="rect">
                <a:avLst/>
              </a:prstGeom>
              <a:blipFill>
                <a:blip r:embed="rId4"/>
                <a:stretch>
                  <a:fillRect l="-234" t="-2083" b="-10417"/>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515C7D2A-CE4B-0941-9410-67E9E6E63545}"/>
              </a:ext>
            </a:extLst>
          </p:cNvPr>
          <p:cNvSpPr/>
          <p:nvPr/>
        </p:nvSpPr>
        <p:spPr>
          <a:xfrm>
            <a:off x="4185030" y="5790207"/>
            <a:ext cx="6480720" cy="307777"/>
          </a:xfrm>
          <a:prstGeom prst="rect">
            <a:avLst/>
          </a:prstGeom>
        </p:spPr>
        <p:txBody>
          <a:bodyPr wrap="square">
            <a:spAutoFit/>
          </a:bodyPr>
          <a:lstStyle/>
          <a:p>
            <a:r>
              <a:rPr lang="en-US" altLang="zh-CN" sz="1400" dirty="0">
                <a:hlinkClick r:id="rId5"/>
              </a:rPr>
              <a:t>Associative Embedding: End-to-End Learning for Joint Detection and Grouping</a:t>
            </a:r>
            <a:endParaRPr lang="zh-CN" altLang="en-US" sz="1400" dirty="0"/>
          </a:p>
        </p:txBody>
      </p:sp>
    </p:spTree>
    <p:extLst>
      <p:ext uri="{BB962C8B-B14F-4D97-AF65-F5344CB8AC3E}">
        <p14:creationId xmlns:p14="http://schemas.microsoft.com/office/powerpoint/2010/main" val="1588094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7</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p:sp>
        <p:nvSpPr>
          <p:cNvPr id="2" name="矩形 1">
            <a:extLst>
              <a:ext uri="{FF2B5EF4-FFF2-40B4-BE49-F238E27FC236}">
                <a16:creationId xmlns:a16="http://schemas.microsoft.com/office/drawing/2014/main" id="{B9297488-4696-BD45-9256-EF858424C183}"/>
              </a:ext>
            </a:extLst>
          </p:cNvPr>
          <p:cNvSpPr/>
          <p:nvPr/>
        </p:nvSpPr>
        <p:spPr>
          <a:xfrm>
            <a:off x="2783632" y="1840959"/>
            <a:ext cx="1296144" cy="2304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24EE4990-6787-D946-8EF2-11C3729F0CAE}"/>
              </a:ext>
            </a:extLst>
          </p:cNvPr>
          <p:cNvSpPr/>
          <p:nvPr/>
        </p:nvSpPr>
        <p:spPr>
          <a:xfrm>
            <a:off x="5231904" y="1840741"/>
            <a:ext cx="1296144" cy="2304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D9E69C4-E42A-F94A-9398-58B38B98D7EB}"/>
              </a:ext>
            </a:extLst>
          </p:cNvPr>
          <p:cNvSpPr/>
          <p:nvPr/>
        </p:nvSpPr>
        <p:spPr>
          <a:xfrm>
            <a:off x="7680176" y="1840741"/>
            <a:ext cx="1296144" cy="2304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EF26ECF-4292-754E-B722-573883C7E24C}"/>
                  </a:ext>
                </a:extLst>
              </p:cNvPr>
              <p:cNvSpPr/>
              <p:nvPr/>
            </p:nvSpPr>
            <p:spPr>
              <a:xfrm>
                <a:off x="2171564" y="1644180"/>
                <a:ext cx="527901" cy="3931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 altLang="zh-CN" i="1" smtClean="0">
                              <a:latin typeface="Cambria Math" panose="02040503050406030204" pitchFamily="18" charset="0"/>
                            </a:rPr>
                          </m:ctrlPr>
                        </m:sSubPr>
                        <m:e>
                          <m:r>
                            <a:rPr lang="en-US" altLang="zh-CN" i="1">
                              <a:latin typeface="Cambria Math" panose="02040503050406030204" pitchFamily="18" charset="0"/>
                            </a:rPr>
                            <m:t>𝑒</m:t>
                          </m:r>
                        </m:e>
                        <m:sub>
                          <m:sSub>
                            <m:sSubPr>
                              <m:ctrlPr>
                                <a:rPr lang="e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1</m:t>
                              </m:r>
                            </m:sub>
                          </m:sSub>
                        </m:sub>
                      </m:sSub>
                    </m:oMath>
                  </m:oMathPara>
                </a14:m>
                <a:endParaRPr lang="zh-CN" altLang="en-US" dirty="0"/>
              </a:p>
            </p:txBody>
          </p:sp>
        </mc:Choice>
        <mc:Fallback xmlns="">
          <p:sp>
            <p:nvSpPr>
              <p:cNvPr id="3" name="矩形 2">
                <a:extLst>
                  <a:ext uri="{FF2B5EF4-FFF2-40B4-BE49-F238E27FC236}">
                    <a16:creationId xmlns:a16="http://schemas.microsoft.com/office/drawing/2014/main" id="{2EF26ECF-4292-754E-B722-573883C7E24C}"/>
                  </a:ext>
                </a:extLst>
              </p:cNvPr>
              <p:cNvSpPr>
                <a:spLocks noRot="1" noChangeAspect="1" noMove="1" noResize="1" noEditPoints="1" noAdjustHandles="1" noChangeArrowheads="1" noChangeShapeType="1" noTextEdit="1"/>
              </p:cNvSpPr>
              <p:nvPr/>
            </p:nvSpPr>
            <p:spPr>
              <a:xfrm>
                <a:off x="2171564" y="1644180"/>
                <a:ext cx="527901" cy="39312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26C239A-FA48-B845-9B42-73280E972206}"/>
                  </a:ext>
                </a:extLst>
              </p:cNvPr>
              <p:cNvSpPr/>
              <p:nvPr/>
            </p:nvSpPr>
            <p:spPr>
              <a:xfrm>
                <a:off x="4661919" y="1644179"/>
                <a:ext cx="527901" cy="3931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 altLang="zh-CN" i="1" smtClean="0">
                              <a:latin typeface="Cambria Math" panose="02040503050406030204" pitchFamily="18" charset="0"/>
                            </a:rPr>
                          </m:ctrlPr>
                        </m:sSubPr>
                        <m:e>
                          <m:r>
                            <a:rPr lang="en-US" altLang="zh-CN" i="1">
                              <a:latin typeface="Cambria Math" panose="02040503050406030204" pitchFamily="18" charset="0"/>
                            </a:rPr>
                            <m:t>𝑒</m:t>
                          </m:r>
                        </m:e>
                        <m:sub>
                          <m:sSub>
                            <m:sSubPr>
                              <m:ctrlPr>
                                <a:rPr lang="e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2</m:t>
                              </m:r>
                            </m:sub>
                          </m:sSub>
                        </m:sub>
                      </m:sSub>
                    </m:oMath>
                  </m:oMathPara>
                </a14:m>
                <a:endParaRPr lang="zh-CN" altLang="en-US" dirty="0"/>
              </a:p>
            </p:txBody>
          </p:sp>
        </mc:Choice>
        <mc:Fallback xmlns="">
          <p:sp>
            <p:nvSpPr>
              <p:cNvPr id="10" name="矩形 9">
                <a:extLst>
                  <a:ext uri="{FF2B5EF4-FFF2-40B4-BE49-F238E27FC236}">
                    <a16:creationId xmlns:a16="http://schemas.microsoft.com/office/drawing/2014/main" id="{F26C239A-FA48-B845-9B42-73280E972206}"/>
                  </a:ext>
                </a:extLst>
              </p:cNvPr>
              <p:cNvSpPr>
                <a:spLocks noRot="1" noChangeAspect="1" noMove="1" noResize="1" noEditPoints="1" noAdjustHandles="1" noChangeArrowheads="1" noChangeShapeType="1" noTextEdit="1"/>
              </p:cNvSpPr>
              <p:nvPr/>
            </p:nvSpPr>
            <p:spPr>
              <a:xfrm>
                <a:off x="4661919" y="1644179"/>
                <a:ext cx="527901" cy="39312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932A401-48E0-044E-8AF7-BF65FE432064}"/>
                  </a:ext>
                </a:extLst>
              </p:cNvPr>
              <p:cNvSpPr/>
              <p:nvPr/>
            </p:nvSpPr>
            <p:spPr>
              <a:xfrm>
                <a:off x="3899992" y="4144997"/>
                <a:ext cx="548291" cy="3931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 altLang="zh-CN" i="1" smtClean="0">
                              <a:latin typeface="Cambria Math" panose="02040503050406030204" pitchFamily="18" charset="0"/>
                            </a:rPr>
                          </m:ctrlPr>
                        </m:sSubPr>
                        <m:e>
                          <m:r>
                            <a:rPr lang="en-US" altLang="zh-CN" i="1">
                              <a:latin typeface="Cambria Math" panose="02040503050406030204" pitchFamily="18" charset="0"/>
                            </a:rPr>
                            <m:t>𝑒</m:t>
                          </m:r>
                        </m:e>
                        <m:sub>
                          <m:sSub>
                            <m:sSubPr>
                              <m:ctrlPr>
                                <a:rPr lang="e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sub>
                      </m:sSub>
                    </m:oMath>
                  </m:oMathPara>
                </a14:m>
                <a:endParaRPr lang="zh-CN" altLang="en-US" dirty="0"/>
              </a:p>
            </p:txBody>
          </p:sp>
        </mc:Choice>
        <mc:Fallback xmlns="">
          <p:sp>
            <p:nvSpPr>
              <p:cNvPr id="11" name="矩形 10">
                <a:extLst>
                  <a:ext uri="{FF2B5EF4-FFF2-40B4-BE49-F238E27FC236}">
                    <a16:creationId xmlns:a16="http://schemas.microsoft.com/office/drawing/2014/main" id="{5932A401-48E0-044E-8AF7-BF65FE432064}"/>
                  </a:ext>
                </a:extLst>
              </p:cNvPr>
              <p:cNvSpPr>
                <a:spLocks noRot="1" noChangeAspect="1" noMove="1" noResize="1" noEditPoints="1" noAdjustHandles="1" noChangeArrowheads="1" noChangeShapeType="1" noTextEdit="1"/>
              </p:cNvSpPr>
              <p:nvPr/>
            </p:nvSpPr>
            <p:spPr>
              <a:xfrm>
                <a:off x="3899992" y="4144997"/>
                <a:ext cx="548291" cy="3931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FBBF90F-0379-424E-BC45-D460A9F97918}"/>
                  </a:ext>
                </a:extLst>
              </p:cNvPr>
              <p:cNvSpPr/>
              <p:nvPr/>
            </p:nvSpPr>
            <p:spPr>
              <a:xfrm>
                <a:off x="6498116" y="4144996"/>
                <a:ext cx="548291" cy="3931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 altLang="zh-CN" i="1" smtClean="0">
                              <a:latin typeface="Cambria Math" panose="02040503050406030204" pitchFamily="18" charset="0"/>
                            </a:rPr>
                          </m:ctrlPr>
                        </m:sSubPr>
                        <m:e>
                          <m:r>
                            <a:rPr lang="en-US" altLang="zh-CN" i="1">
                              <a:latin typeface="Cambria Math" panose="02040503050406030204" pitchFamily="18" charset="0"/>
                            </a:rPr>
                            <m:t>𝑒</m:t>
                          </m:r>
                        </m:e>
                        <m:sub>
                          <m:sSub>
                            <m:sSubPr>
                              <m:ctrlPr>
                                <a:rPr lang="e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sub>
                      </m:sSub>
                    </m:oMath>
                  </m:oMathPara>
                </a14:m>
                <a:endParaRPr lang="zh-CN" altLang="en-US" dirty="0"/>
              </a:p>
            </p:txBody>
          </p:sp>
        </mc:Choice>
        <mc:Fallback xmlns="">
          <p:sp>
            <p:nvSpPr>
              <p:cNvPr id="12" name="矩形 11">
                <a:extLst>
                  <a:ext uri="{FF2B5EF4-FFF2-40B4-BE49-F238E27FC236}">
                    <a16:creationId xmlns:a16="http://schemas.microsoft.com/office/drawing/2014/main" id="{5FBBF90F-0379-424E-BC45-D460A9F97918}"/>
                  </a:ext>
                </a:extLst>
              </p:cNvPr>
              <p:cNvSpPr>
                <a:spLocks noRot="1" noChangeAspect="1" noMove="1" noResize="1" noEditPoints="1" noAdjustHandles="1" noChangeArrowheads="1" noChangeShapeType="1" noTextEdit="1"/>
              </p:cNvSpPr>
              <p:nvPr/>
            </p:nvSpPr>
            <p:spPr>
              <a:xfrm>
                <a:off x="6498116" y="4144996"/>
                <a:ext cx="548291" cy="39312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0207C5B6-32BE-694B-B214-FF632CB4F1E2}"/>
                  </a:ext>
                </a:extLst>
              </p:cNvPr>
              <p:cNvSpPr/>
              <p:nvPr/>
            </p:nvSpPr>
            <p:spPr>
              <a:xfrm>
                <a:off x="8976320" y="4144995"/>
                <a:ext cx="548291" cy="394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 altLang="zh-CN" i="1" smtClean="0">
                              <a:latin typeface="Cambria Math" panose="02040503050406030204" pitchFamily="18" charset="0"/>
                            </a:rPr>
                          </m:ctrlPr>
                        </m:sSubPr>
                        <m:e>
                          <m:r>
                            <a:rPr lang="en-US" altLang="zh-CN" i="1">
                              <a:latin typeface="Cambria Math" panose="02040503050406030204" pitchFamily="18" charset="0"/>
                            </a:rPr>
                            <m:t>𝑒</m:t>
                          </m:r>
                        </m:e>
                        <m:sub>
                          <m:sSub>
                            <m:sSubPr>
                              <m:ctrlPr>
                                <a:rPr lang="e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sub>
                      </m:sSub>
                    </m:oMath>
                  </m:oMathPara>
                </a14:m>
                <a:endParaRPr lang="zh-CN" altLang="en-US" dirty="0"/>
              </a:p>
            </p:txBody>
          </p:sp>
        </mc:Choice>
        <mc:Fallback xmlns="">
          <p:sp>
            <p:nvSpPr>
              <p:cNvPr id="13" name="矩形 12">
                <a:extLst>
                  <a:ext uri="{FF2B5EF4-FFF2-40B4-BE49-F238E27FC236}">
                    <a16:creationId xmlns:a16="http://schemas.microsoft.com/office/drawing/2014/main" id="{0207C5B6-32BE-694B-B214-FF632CB4F1E2}"/>
                  </a:ext>
                </a:extLst>
              </p:cNvPr>
              <p:cNvSpPr>
                <a:spLocks noRot="1" noChangeAspect="1" noMove="1" noResize="1" noEditPoints="1" noAdjustHandles="1" noChangeArrowheads="1" noChangeShapeType="1" noTextEdit="1"/>
              </p:cNvSpPr>
              <p:nvPr/>
            </p:nvSpPr>
            <p:spPr>
              <a:xfrm>
                <a:off x="8976320" y="4144995"/>
                <a:ext cx="548291" cy="39440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05C9B88C-3BF4-004C-9799-BBCF8D5C4C7B}"/>
                  </a:ext>
                </a:extLst>
              </p:cNvPr>
              <p:cNvSpPr/>
              <p:nvPr/>
            </p:nvSpPr>
            <p:spPr>
              <a:xfrm>
                <a:off x="7161817" y="1644179"/>
                <a:ext cx="527901" cy="394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 altLang="zh-CN" i="1" smtClean="0">
                              <a:latin typeface="Cambria Math" panose="02040503050406030204" pitchFamily="18" charset="0"/>
                            </a:rPr>
                          </m:ctrlPr>
                        </m:sSubPr>
                        <m:e>
                          <m:r>
                            <a:rPr lang="en-US" altLang="zh-CN" i="1">
                              <a:latin typeface="Cambria Math" panose="02040503050406030204" pitchFamily="18" charset="0"/>
                            </a:rPr>
                            <m:t>𝑒</m:t>
                          </m:r>
                        </m:e>
                        <m:sub>
                          <m:sSub>
                            <m:sSubPr>
                              <m:ctrlPr>
                                <a:rPr lang="e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3</m:t>
                              </m:r>
                            </m:sub>
                          </m:sSub>
                        </m:sub>
                      </m:sSub>
                    </m:oMath>
                  </m:oMathPara>
                </a14:m>
                <a:endParaRPr lang="zh-CN" altLang="en-US" dirty="0"/>
              </a:p>
            </p:txBody>
          </p:sp>
        </mc:Choice>
        <mc:Fallback xmlns="">
          <p:sp>
            <p:nvSpPr>
              <p:cNvPr id="14" name="矩形 13">
                <a:extLst>
                  <a:ext uri="{FF2B5EF4-FFF2-40B4-BE49-F238E27FC236}">
                    <a16:creationId xmlns:a16="http://schemas.microsoft.com/office/drawing/2014/main" id="{05C9B88C-3BF4-004C-9799-BBCF8D5C4C7B}"/>
                  </a:ext>
                </a:extLst>
              </p:cNvPr>
              <p:cNvSpPr>
                <a:spLocks noRot="1" noChangeAspect="1" noMove="1" noResize="1" noEditPoints="1" noAdjustHandles="1" noChangeArrowheads="1" noChangeShapeType="1" noTextEdit="1"/>
              </p:cNvSpPr>
              <p:nvPr/>
            </p:nvSpPr>
            <p:spPr>
              <a:xfrm>
                <a:off x="7161817" y="1644179"/>
                <a:ext cx="527901" cy="39440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9CC3CB9A-BBA3-3A4E-B4E5-BDDF4DAB4935}"/>
                  </a:ext>
                </a:extLst>
              </p:cNvPr>
              <p:cNvSpPr/>
              <p:nvPr/>
            </p:nvSpPr>
            <p:spPr>
              <a:xfrm>
                <a:off x="8099307" y="2775937"/>
                <a:ext cx="4632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 altLang="zh-CN" i="1" smtClean="0">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5" name="矩形 14">
                <a:extLst>
                  <a:ext uri="{FF2B5EF4-FFF2-40B4-BE49-F238E27FC236}">
                    <a16:creationId xmlns:a16="http://schemas.microsoft.com/office/drawing/2014/main" id="{9CC3CB9A-BBA3-3A4E-B4E5-BDDF4DAB4935}"/>
                  </a:ext>
                </a:extLst>
              </p:cNvPr>
              <p:cNvSpPr>
                <a:spLocks noRot="1" noChangeAspect="1" noMove="1" noResize="1" noEditPoints="1" noAdjustHandles="1" noChangeArrowheads="1" noChangeShapeType="1" noTextEdit="1"/>
              </p:cNvSpPr>
              <p:nvPr/>
            </p:nvSpPr>
            <p:spPr>
              <a:xfrm>
                <a:off x="8099307" y="2775937"/>
                <a:ext cx="463204"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CC25F26-609B-BD44-9A04-1AA80D3F6FDE}"/>
                  </a:ext>
                </a:extLst>
              </p:cNvPr>
              <p:cNvSpPr/>
              <p:nvPr/>
            </p:nvSpPr>
            <p:spPr>
              <a:xfrm>
                <a:off x="5651035" y="2808203"/>
                <a:ext cx="4632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 altLang="zh-CN" i="1" smtClean="0">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6" name="矩形 15">
                <a:extLst>
                  <a:ext uri="{FF2B5EF4-FFF2-40B4-BE49-F238E27FC236}">
                    <a16:creationId xmlns:a16="http://schemas.microsoft.com/office/drawing/2014/main" id="{7CC25F26-609B-BD44-9A04-1AA80D3F6FDE}"/>
                  </a:ext>
                </a:extLst>
              </p:cNvPr>
              <p:cNvSpPr>
                <a:spLocks noRot="1" noChangeAspect="1" noMove="1" noResize="1" noEditPoints="1" noAdjustHandles="1" noChangeArrowheads="1" noChangeShapeType="1" noTextEdit="1"/>
              </p:cNvSpPr>
              <p:nvPr/>
            </p:nvSpPr>
            <p:spPr>
              <a:xfrm>
                <a:off x="5651035" y="2808203"/>
                <a:ext cx="463204"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4C882DD-0899-7742-88EF-F1857DEF376B}"/>
                  </a:ext>
                </a:extLst>
              </p:cNvPr>
              <p:cNvSpPr/>
              <p:nvPr/>
            </p:nvSpPr>
            <p:spPr>
              <a:xfrm>
                <a:off x="3202763" y="2814591"/>
                <a:ext cx="4578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 altLang="zh-CN" i="1" smtClean="0">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7" name="矩形 16">
                <a:extLst>
                  <a:ext uri="{FF2B5EF4-FFF2-40B4-BE49-F238E27FC236}">
                    <a16:creationId xmlns:a16="http://schemas.microsoft.com/office/drawing/2014/main" id="{B4C882DD-0899-7742-88EF-F1857DEF376B}"/>
                  </a:ext>
                </a:extLst>
              </p:cNvPr>
              <p:cNvSpPr>
                <a:spLocks noRot="1" noChangeAspect="1" noMove="1" noResize="1" noEditPoints="1" noAdjustHandles="1" noChangeArrowheads="1" noChangeShapeType="1" noTextEdit="1"/>
              </p:cNvSpPr>
              <p:nvPr/>
            </p:nvSpPr>
            <p:spPr>
              <a:xfrm>
                <a:off x="3202763" y="2814591"/>
                <a:ext cx="457882" cy="369332"/>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885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8</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p:sp>
        <p:nvSpPr>
          <p:cNvPr id="18" name="文本框 17">
            <a:extLst>
              <a:ext uri="{FF2B5EF4-FFF2-40B4-BE49-F238E27FC236}">
                <a16:creationId xmlns:a16="http://schemas.microsoft.com/office/drawing/2014/main" id="{117BC770-F159-8743-B7B3-805722049C2A}"/>
              </a:ext>
            </a:extLst>
          </p:cNvPr>
          <p:cNvSpPr txBox="1"/>
          <p:nvPr/>
        </p:nvSpPr>
        <p:spPr>
          <a:xfrm>
            <a:off x="705635" y="1293423"/>
            <a:ext cx="6110445" cy="369332"/>
          </a:xfrm>
          <a:prstGeom prst="rect">
            <a:avLst/>
          </a:prstGeom>
          <a:noFill/>
        </p:spPr>
        <p:txBody>
          <a:bodyPr wrap="square" rtlCol="0">
            <a:spAutoFit/>
          </a:bodyPr>
          <a:lstStyle/>
          <a:p>
            <a:r>
              <a:rPr kumimoji="1" lang="en-US" altLang="zh-CN" dirty="0"/>
              <a:t>Corner Pooling——</a:t>
            </a:r>
            <a:r>
              <a:rPr kumimoji="1" lang="zh-CN" altLang="en-US" dirty="0"/>
              <a:t>找出同一目标框的两个</a:t>
            </a:r>
            <a:r>
              <a:rPr kumimoji="1" lang="en-US" altLang="zh-CN" dirty="0"/>
              <a:t>corner</a:t>
            </a:r>
          </a:p>
        </p:txBody>
      </p:sp>
      <p:pic>
        <p:nvPicPr>
          <p:cNvPr id="19" name="图片 18">
            <a:extLst>
              <a:ext uri="{FF2B5EF4-FFF2-40B4-BE49-F238E27FC236}">
                <a16:creationId xmlns:a16="http://schemas.microsoft.com/office/drawing/2014/main" id="{4128868C-3A12-A146-89A5-07BF66ACE899}"/>
              </a:ext>
            </a:extLst>
          </p:cNvPr>
          <p:cNvPicPr>
            <a:picLocks noChangeAspect="1"/>
          </p:cNvPicPr>
          <p:nvPr/>
        </p:nvPicPr>
        <p:blipFill rotWithShape="1">
          <a:blip r:embed="rId2"/>
          <a:srcRect b="18670"/>
          <a:stretch/>
        </p:blipFill>
        <p:spPr>
          <a:xfrm>
            <a:off x="983432" y="1795552"/>
            <a:ext cx="10119053" cy="2376264"/>
          </a:xfrm>
          <a:prstGeom prst="rect">
            <a:avLst/>
          </a:prstGeom>
        </p:spPr>
      </p:pic>
      <p:sp>
        <p:nvSpPr>
          <p:cNvPr id="20" name="矩形 19">
            <a:extLst>
              <a:ext uri="{FF2B5EF4-FFF2-40B4-BE49-F238E27FC236}">
                <a16:creationId xmlns:a16="http://schemas.microsoft.com/office/drawing/2014/main" id="{CAC0D0A4-3A46-234D-B0D2-EA3E8266E35E}"/>
              </a:ext>
            </a:extLst>
          </p:cNvPr>
          <p:cNvSpPr/>
          <p:nvPr/>
        </p:nvSpPr>
        <p:spPr>
          <a:xfrm>
            <a:off x="839416" y="4276122"/>
            <a:ext cx="10461997" cy="1384995"/>
          </a:xfrm>
          <a:prstGeom prst="rect">
            <a:avLst/>
          </a:prstGeom>
        </p:spPr>
        <p:txBody>
          <a:bodyPr wrap="square">
            <a:spAutoFit/>
          </a:bodyPr>
          <a:lstStyle/>
          <a:p>
            <a:r>
              <a:rPr lang="zh-CN" altLang="en" b="1" dirty="0">
                <a:latin typeface="+mj-ea"/>
                <a:ea typeface="+mj-ea"/>
              </a:rPr>
              <a:t>问题</a:t>
            </a:r>
            <a:r>
              <a:rPr lang="zh-CN" altLang="en-US" b="1" dirty="0">
                <a:latin typeface="+mj-ea"/>
                <a:ea typeface="+mj-ea"/>
              </a:rPr>
              <a:t>：</a:t>
            </a:r>
            <a:r>
              <a:rPr lang="en" altLang="zh-CN" sz="1600" dirty="0" err="1">
                <a:latin typeface="+mj-ea"/>
                <a:ea typeface="+mj-ea"/>
              </a:rPr>
              <a:t>CornerNet</a:t>
            </a:r>
            <a:r>
              <a:rPr lang="zh-CN" altLang="en-US" sz="1600" dirty="0">
                <a:latin typeface="+mj-ea"/>
                <a:ea typeface="+mj-ea"/>
              </a:rPr>
              <a:t>是预测左上角和右下角两个角点，但是这两个角点在不同目标上没有相同规律可循，很多情况下角点会存在于图像的空白区域，该区域激活值较小。</a:t>
            </a:r>
            <a:endParaRPr lang="en-US" altLang="zh-CN" sz="1600" dirty="0">
              <a:latin typeface="+mj-ea"/>
              <a:ea typeface="+mj-ea"/>
            </a:endParaRPr>
          </a:p>
          <a:p>
            <a:r>
              <a:rPr lang="zh-CN" altLang="en-US" b="1" dirty="0">
                <a:latin typeface="+mj-ea"/>
                <a:ea typeface="+mj-ea"/>
              </a:rPr>
              <a:t>思路：</a:t>
            </a:r>
            <a:r>
              <a:rPr lang="zh-CN" altLang="en-US" sz="1600" dirty="0">
                <a:latin typeface="+mj-ea"/>
                <a:ea typeface="+mj-ea"/>
              </a:rPr>
              <a:t>考虑到左上角角点的右边有目标顶端的特征信息（第一张图的头顶），左上角角点的下边有目标左侧的特征信息（第一张图的手），因此如果左上角角点经过池化操作后能有这两个信息，那么就有利于该点的预测，这就是</a:t>
            </a:r>
            <a:r>
              <a:rPr lang="en-US" altLang="zh-CN" sz="1600" dirty="0">
                <a:latin typeface="+mj-ea"/>
                <a:ea typeface="+mj-ea"/>
              </a:rPr>
              <a:t>corner</a:t>
            </a:r>
            <a:r>
              <a:rPr lang="zh-CN" altLang="en-US" sz="1600" dirty="0">
                <a:latin typeface="+mj-ea"/>
                <a:ea typeface="+mj-ea"/>
              </a:rPr>
              <a:t> </a:t>
            </a:r>
            <a:r>
              <a:rPr lang="en-US" altLang="zh-CN" sz="1600" dirty="0">
                <a:latin typeface="+mj-ea"/>
                <a:ea typeface="+mj-ea"/>
              </a:rPr>
              <a:t>pooling</a:t>
            </a:r>
            <a:r>
              <a:rPr lang="zh-CN" altLang="en-US" sz="1600" dirty="0">
                <a:latin typeface="+mj-ea"/>
                <a:ea typeface="+mj-ea"/>
              </a:rPr>
              <a:t>的思想</a:t>
            </a:r>
            <a:r>
              <a:rPr lang="zh-CN" altLang="en" sz="1600" dirty="0">
                <a:latin typeface="+mj-ea"/>
                <a:ea typeface="+mj-ea"/>
              </a:rPr>
              <a:t>。</a:t>
            </a:r>
            <a:endParaRPr lang="zh-CN" altLang="en-US" sz="1600" dirty="0">
              <a:latin typeface="+mj-ea"/>
              <a:ea typeface="+mj-ea"/>
            </a:endParaRPr>
          </a:p>
        </p:txBody>
      </p:sp>
    </p:spTree>
    <p:extLst>
      <p:ext uri="{BB962C8B-B14F-4D97-AF65-F5344CB8AC3E}">
        <p14:creationId xmlns:p14="http://schemas.microsoft.com/office/powerpoint/2010/main" val="3510942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7A75D78D-02D3-D543-8F6D-A226E3630846}"/>
              </a:ext>
            </a:extLst>
          </p:cNvPr>
          <p:cNvSpPr>
            <a:spLocks noGrp="1"/>
          </p:cNvSpPr>
          <p:nvPr>
            <p:ph type="sldNum" sz="quarter" idx="4"/>
          </p:nvPr>
        </p:nvSpPr>
        <p:spPr/>
        <p:txBody>
          <a:bodyPr/>
          <a:lstStyle/>
          <a:p>
            <a:fld id="{6D22F896-40B5-4ADD-8801-0D06FADFA095}" type="slidenum">
              <a:rPr lang="en-US" smtClean="0"/>
              <a:pPr/>
              <a:t>9</a:t>
            </a:fld>
            <a:endParaRPr lang="en-US" dirty="0"/>
          </a:p>
        </p:txBody>
      </p:sp>
      <p:sp>
        <p:nvSpPr>
          <p:cNvPr id="5" name="文本框 4">
            <a:extLst>
              <a:ext uri="{FF2B5EF4-FFF2-40B4-BE49-F238E27FC236}">
                <a16:creationId xmlns:a16="http://schemas.microsoft.com/office/drawing/2014/main" id="{840AA19D-D4C1-ED48-AB2D-A180B2B32BDD}"/>
              </a:ext>
            </a:extLst>
          </p:cNvPr>
          <p:cNvSpPr txBox="1"/>
          <p:nvPr/>
        </p:nvSpPr>
        <p:spPr>
          <a:xfrm>
            <a:off x="695400" y="476672"/>
            <a:ext cx="1656184" cy="738664"/>
          </a:xfrm>
          <a:prstGeom prst="rect">
            <a:avLst/>
          </a:prstGeom>
          <a:noFill/>
        </p:spPr>
        <p:txBody>
          <a:bodyPr wrap="square" rtlCol="0">
            <a:spAutoFit/>
          </a:bodyPr>
          <a:lstStyle/>
          <a:p>
            <a:r>
              <a:rPr kumimoji="1" lang="en-US" altLang="zh-CN" sz="2400" dirty="0" err="1"/>
              <a:t>CornetNet</a:t>
            </a:r>
            <a:endParaRPr kumimoji="1" lang="en-US" altLang="zh-CN" sz="2400" dirty="0"/>
          </a:p>
          <a:p>
            <a:endParaRPr kumimoji="1" lang="zh-CN" altLang="en-US" dirty="0"/>
          </a:p>
        </p:txBody>
      </p:sp>
      <p:pic>
        <p:nvPicPr>
          <p:cNvPr id="7" name="图片 6">
            <a:extLst>
              <a:ext uri="{FF2B5EF4-FFF2-40B4-BE49-F238E27FC236}">
                <a16:creationId xmlns:a16="http://schemas.microsoft.com/office/drawing/2014/main" id="{2EE261E7-BEDA-7147-B663-534EA3BB4CCE}"/>
              </a:ext>
            </a:extLst>
          </p:cNvPr>
          <p:cNvPicPr>
            <a:picLocks noChangeAspect="1"/>
          </p:cNvPicPr>
          <p:nvPr/>
        </p:nvPicPr>
        <p:blipFill>
          <a:blip r:embed="rId2"/>
          <a:stretch>
            <a:fillRect/>
          </a:stretch>
        </p:blipFill>
        <p:spPr>
          <a:xfrm>
            <a:off x="6672064" y="1877525"/>
            <a:ext cx="3735486" cy="1897579"/>
          </a:xfrm>
          <a:prstGeom prst="rect">
            <a:avLst/>
          </a:prstGeom>
        </p:spPr>
      </p:pic>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3A2DFCAA-EEAB-F545-AF0E-FDE356AFE68E}"/>
                  </a:ext>
                </a:extLst>
              </p:cNvPr>
              <p:cNvSpPr/>
              <p:nvPr/>
            </p:nvSpPr>
            <p:spPr>
              <a:xfrm>
                <a:off x="911424" y="4509120"/>
                <a:ext cx="10454345" cy="1147045"/>
              </a:xfrm>
              <a:prstGeom prst="rect">
                <a:avLst/>
              </a:prstGeom>
            </p:spPr>
            <p:txBody>
              <a:bodyPr wrap="square">
                <a:spAutoFit/>
              </a:bodyPr>
              <a:lstStyle/>
              <a:p>
                <a:r>
                  <a:rPr lang="zh-CN" altLang="en-US" sz="1600" b="1" dirty="0">
                    <a:latin typeface="+mj-ea"/>
                    <a:ea typeface="+mj-ea"/>
                  </a:rPr>
                  <a:t>判断左上</a:t>
                </a:r>
                <a:r>
                  <a:rPr lang="en-US" altLang="zh-CN" sz="1600" b="1" dirty="0">
                    <a:latin typeface="+mj-ea"/>
                    <a:ea typeface="+mj-ea"/>
                  </a:rPr>
                  <a:t>corner</a:t>
                </a:r>
                <a:r>
                  <a:rPr lang="zh-CN" altLang="en-US" sz="1600" b="1" dirty="0">
                    <a:latin typeface="+mj-ea"/>
                    <a:ea typeface="+mj-ea"/>
                  </a:rPr>
                  <a:t>的方法：</a:t>
                </a:r>
                <a:endParaRPr lang="en" altLang="zh-CN" sz="1600" b="1" dirty="0">
                  <a:latin typeface="+mj-ea"/>
                  <a:ea typeface="+mj-ea"/>
                </a:endParaRPr>
              </a:p>
              <a:p>
                <a14:m>
                  <m:oMath xmlns:m="http://schemas.openxmlformats.org/officeDocument/2006/math">
                    <m:sSub>
                      <m:sSubPr>
                        <m:ctrlPr>
                          <a:rPr lang="en" altLang="zh-CN" sz="1600" i="1" smtClean="0">
                            <a:latin typeface="Cambria Math" panose="02040503050406030204" pitchFamily="18" charset="0"/>
                            <a:ea typeface="+mj-ea"/>
                          </a:rPr>
                        </m:ctrlPr>
                      </m:sSubPr>
                      <m:e>
                        <m:r>
                          <a:rPr lang="en-US" altLang="zh-CN" sz="1600" b="0" i="1" smtClean="0">
                            <a:latin typeface="Cambria Math" panose="02040503050406030204" pitchFamily="18" charset="0"/>
                            <a:ea typeface="+mj-ea"/>
                          </a:rPr>
                          <m:t>𝑓</m:t>
                        </m:r>
                      </m:e>
                      <m:sub>
                        <m:r>
                          <a:rPr lang="en-US" altLang="zh-CN" sz="1600" b="0" i="1" smtClean="0">
                            <a:latin typeface="Cambria Math" panose="02040503050406030204" pitchFamily="18" charset="0"/>
                            <a:ea typeface="+mj-ea"/>
                          </a:rPr>
                          <m:t>𝑡</m:t>
                        </m:r>
                      </m:sub>
                    </m:sSub>
                    <m:r>
                      <a:rPr lang="en-US" altLang="zh-CN" sz="1600" b="0" i="1" smtClean="0">
                        <a:latin typeface="Cambria Math" panose="02040503050406030204" pitchFamily="18" charset="0"/>
                        <a:ea typeface="+mj-ea"/>
                      </a:rPr>
                      <m:t>,</m:t>
                    </m:r>
                  </m:oMath>
                </a14:m>
                <a:r>
                  <a:rPr lang="en" altLang="zh-CN" sz="1600" dirty="0">
                    <a:latin typeface="+mj-ea"/>
                    <a:ea typeface="+mj-ea"/>
                  </a:rPr>
                  <a:t> </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𝑓</m:t>
                        </m:r>
                      </m:e>
                      <m:sub>
                        <m:r>
                          <a:rPr lang="en-US" altLang="zh-CN" sz="1600" b="0" i="1" smtClean="0">
                            <a:latin typeface="Cambria Math" panose="02040503050406030204" pitchFamily="18" charset="0"/>
                            <a:ea typeface="+mj-ea"/>
                          </a:rPr>
                          <m:t>𝑙</m:t>
                        </m:r>
                      </m:sub>
                    </m:sSub>
                  </m:oMath>
                </a14:m>
                <a:r>
                  <a:rPr lang="zh-CN" altLang="en" sz="1600" dirty="0">
                    <a:latin typeface="+mj-ea"/>
                    <a:ea typeface="+mj-ea"/>
                  </a:rPr>
                  <a:t>表示</a:t>
                </a:r>
                <a:r>
                  <a:rPr lang="zh-CN" altLang="en-US" sz="1600" dirty="0">
                    <a:latin typeface="+mj-ea"/>
                    <a:ea typeface="+mj-ea"/>
                  </a:rPr>
                  <a:t>输入到左上</a:t>
                </a:r>
                <a:r>
                  <a:rPr lang="en-US" altLang="zh-CN" sz="1600" dirty="0">
                    <a:latin typeface="+mj-ea"/>
                    <a:ea typeface="+mj-ea"/>
                  </a:rPr>
                  <a:t>corner</a:t>
                </a:r>
                <a:r>
                  <a:rPr lang="zh-CN" altLang="en-US" sz="1600" dirty="0">
                    <a:latin typeface="+mj-ea"/>
                    <a:ea typeface="+mj-ea"/>
                  </a:rPr>
                  <a:t> </a:t>
                </a:r>
                <a:r>
                  <a:rPr lang="en-US" altLang="zh-CN" sz="1600" dirty="0">
                    <a:latin typeface="+mj-ea"/>
                    <a:ea typeface="+mj-ea"/>
                  </a:rPr>
                  <a:t>pooling</a:t>
                </a:r>
                <a:r>
                  <a:rPr lang="zh-CN" altLang="en-US" sz="1600" dirty="0">
                    <a:latin typeface="+mj-ea"/>
                    <a:ea typeface="+mj-ea"/>
                  </a:rPr>
                  <a:t> </a:t>
                </a:r>
                <a:r>
                  <a:rPr lang="en-US" altLang="zh-CN" sz="1600" dirty="0">
                    <a:latin typeface="+mj-ea"/>
                    <a:ea typeface="+mj-ea"/>
                  </a:rPr>
                  <a:t>layer</a:t>
                </a:r>
                <a:r>
                  <a:rPr lang="zh-CN" altLang="en-US" sz="1600" dirty="0">
                    <a:latin typeface="+mj-ea"/>
                    <a:ea typeface="+mj-ea"/>
                  </a:rPr>
                  <a:t>的</a:t>
                </a:r>
                <a:r>
                  <a:rPr lang="en-US" altLang="zh-CN" sz="1600" dirty="0">
                    <a:latin typeface="+mj-ea"/>
                    <a:ea typeface="+mj-ea"/>
                  </a:rPr>
                  <a:t>feature</a:t>
                </a:r>
                <a:r>
                  <a:rPr lang="zh-CN" altLang="en-US" sz="1600" dirty="0">
                    <a:latin typeface="+mj-ea"/>
                    <a:ea typeface="+mj-ea"/>
                  </a:rPr>
                  <a:t> </a:t>
                </a:r>
                <a:r>
                  <a:rPr lang="en-US" altLang="zh-CN" sz="1600" dirty="0">
                    <a:latin typeface="+mj-ea"/>
                    <a:ea typeface="+mj-ea"/>
                  </a:rPr>
                  <a:t>maps</a:t>
                </a:r>
                <a:r>
                  <a:rPr lang="zh-CN" altLang="en-US" sz="1600" dirty="0">
                    <a:latin typeface="+mj-ea"/>
                    <a:ea typeface="+mj-ea"/>
                  </a:rPr>
                  <a:t>，</a:t>
                </a:r>
                <a:r>
                  <a:rPr lang="en" altLang="zh-CN" sz="1600" dirty="0">
                    <a:latin typeface="+mj-ea"/>
                    <a:ea typeface="+mj-ea"/>
                  </a:rPr>
                  <a:t> </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𝑓</m:t>
                        </m:r>
                      </m:e>
                      <m:sub>
                        <m:r>
                          <a:rPr lang="en-US" altLang="zh-CN" sz="1600" i="1">
                            <a:latin typeface="Cambria Math" panose="02040503050406030204" pitchFamily="18" charset="0"/>
                            <a:ea typeface="+mj-ea"/>
                          </a:rPr>
                          <m:t>𝑡</m:t>
                        </m:r>
                        <m:r>
                          <a:rPr lang="en-US" altLang="zh-CN" sz="1600" b="0" i="1" smtClean="0">
                            <a:latin typeface="Cambria Math" panose="02040503050406030204" pitchFamily="18" charset="0"/>
                            <a:ea typeface="+mj-ea"/>
                          </a:rPr>
                          <m:t>𝑖𝑗</m:t>
                        </m:r>
                      </m:sub>
                    </m:sSub>
                    <m:r>
                      <a:rPr lang="en-US" altLang="zh-CN" sz="1600" i="1">
                        <a:latin typeface="Cambria Math" panose="02040503050406030204" pitchFamily="18" charset="0"/>
                        <a:ea typeface="+mj-ea"/>
                      </a:rPr>
                      <m:t>,</m:t>
                    </m:r>
                  </m:oMath>
                </a14:m>
                <a:r>
                  <a:rPr lang="en" altLang="zh-CN" sz="1600" dirty="0">
                    <a:latin typeface="+mj-ea"/>
                    <a:ea typeface="+mj-ea"/>
                  </a:rPr>
                  <a:t> </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𝑓</m:t>
                        </m:r>
                      </m:e>
                      <m:sub>
                        <m:r>
                          <a:rPr lang="en-US" altLang="zh-CN" sz="1600" i="1">
                            <a:latin typeface="Cambria Math" panose="02040503050406030204" pitchFamily="18" charset="0"/>
                            <a:ea typeface="+mj-ea"/>
                          </a:rPr>
                          <m:t>𝑙</m:t>
                        </m:r>
                        <m:r>
                          <a:rPr lang="en-US" altLang="zh-CN" sz="1600" b="0" i="1" smtClean="0">
                            <a:latin typeface="Cambria Math" panose="02040503050406030204" pitchFamily="18" charset="0"/>
                            <a:ea typeface="+mj-ea"/>
                          </a:rPr>
                          <m:t>𝑖𝑗</m:t>
                        </m:r>
                      </m:sub>
                    </m:sSub>
                  </m:oMath>
                </a14:m>
                <a:r>
                  <a:rPr lang="zh-CN" altLang="en" sz="1600" dirty="0">
                    <a:latin typeface="+mj-ea"/>
                    <a:ea typeface="+mj-ea"/>
                  </a:rPr>
                  <a:t>表示</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𝑓</m:t>
                        </m:r>
                      </m:e>
                      <m:sub>
                        <m:r>
                          <a:rPr lang="en-US" altLang="zh-CN" sz="1600" i="1">
                            <a:latin typeface="Cambria Math" panose="02040503050406030204" pitchFamily="18" charset="0"/>
                            <a:ea typeface="+mj-ea"/>
                          </a:rPr>
                          <m:t>𝑡</m:t>
                        </m:r>
                      </m:sub>
                    </m:sSub>
                    <m:r>
                      <a:rPr lang="en-US" altLang="zh-CN" sz="1600" i="1">
                        <a:latin typeface="Cambria Math" panose="02040503050406030204" pitchFamily="18" charset="0"/>
                        <a:ea typeface="+mj-ea"/>
                      </a:rPr>
                      <m:t>,</m:t>
                    </m:r>
                  </m:oMath>
                </a14:m>
                <a:r>
                  <a:rPr lang="en" altLang="zh-CN" sz="1600" dirty="0">
                    <a:latin typeface="+mj-ea"/>
                    <a:ea typeface="+mj-ea"/>
                  </a:rPr>
                  <a:t> </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𝑓</m:t>
                        </m:r>
                      </m:e>
                      <m:sub>
                        <m:r>
                          <a:rPr lang="en-US" altLang="zh-CN" sz="1600" i="1">
                            <a:latin typeface="Cambria Math" panose="02040503050406030204" pitchFamily="18" charset="0"/>
                            <a:ea typeface="+mj-ea"/>
                          </a:rPr>
                          <m:t>𝑙</m:t>
                        </m:r>
                      </m:sub>
                    </m:sSub>
                  </m:oMath>
                </a14:m>
                <a:r>
                  <a:rPr lang="zh-CN" altLang="en-US" sz="1600" dirty="0">
                    <a:latin typeface="+mj-ea"/>
                    <a:ea typeface="+mj-ea"/>
                  </a:rPr>
                  <a:t>在</a:t>
                </a:r>
                <a14:m>
                  <m:oMath xmlns:m="http://schemas.openxmlformats.org/officeDocument/2006/math">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𝑖</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𝑗</m:t>
                    </m:r>
                    <m:r>
                      <a:rPr lang="en-US" altLang="zh-CN" sz="1600" b="0" i="1" smtClean="0">
                        <a:latin typeface="Cambria Math" panose="02040503050406030204" pitchFamily="18" charset="0"/>
                        <a:ea typeface="+mj-ea"/>
                      </a:rPr>
                      <m:t>)</m:t>
                    </m:r>
                  </m:oMath>
                </a14:m>
                <a:r>
                  <a:rPr lang="zh-CN" altLang="en-US" sz="1600" dirty="0">
                    <a:latin typeface="+mj-ea"/>
                    <a:ea typeface="+mj-ea"/>
                  </a:rPr>
                  <a:t>位置的向量。对于一个</a:t>
                </a:r>
                <a:r>
                  <a:rPr lang="en" altLang="zh-CN" sz="1600" dirty="0">
                    <a:latin typeface="+mj-ea"/>
                    <a:ea typeface="+mj-ea"/>
                  </a:rPr>
                  <a:t>H × W </a:t>
                </a:r>
                <a:r>
                  <a:rPr lang="zh-CN" altLang="en" sz="1600" dirty="0">
                    <a:latin typeface="+mj-ea"/>
                    <a:ea typeface="+mj-ea"/>
                  </a:rPr>
                  <a:t>大小</a:t>
                </a:r>
                <a:r>
                  <a:rPr lang="zh-CN" altLang="en-US" sz="1600" dirty="0">
                    <a:latin typeface="+mj-ea"/>
                    <a:ea typeface="+mj-ea"/>
                  </a:rPr>
                  <a:t>的</a:t>
                </a:r>
                <a:r>
                  <a:rPr lang="en-US" altLang="zh-CN" sz="1600" dirty="0">
                    <a:latin typeface="+mj-ea"/>
                    <a:ea typeface="+mj-ea"/>
                  </a:rPr>
                  <a:t>feature</a:t>
                </a:r>
                <a:r>
                  <a:rPr lang="zh-CN" altLang="en-US" sz="1600" dirty="0">
                    <a:latin typeface="+mj-ea"/>
                    <a:ea typeface="+mj-ea"/>
                  </a:rPr>
                  <a:t> </a:t>
                </a:r>
                <a:r>
                  <a:rPr lang="en-US" altLang="zh-CN" sz="1600" dirty="0">
                    <a:latin typeface="+mj-ea"/>
                    <a:ea typeface="+mj-ea"/>
                  </a:rPr>
                  <a:t>maps</a:t>
                </a:r>
                <a:r>
                  <a:rPr lang="zh-CN" altLang="en-US" sz="1600" dirty="0">
                    <a:latin typeface="+mj-ea"/>
                    <a:ea typeface="+mj-ea"/>
                  </a:rPr>
                  <a:t>，</a:t>
                </a:r>
                <a:r>
                  <a:rPr lang="en-US" altLang="zh-CN" sz="1600" dirty="0">
                    <a:latin typeface="+mj-ea"/>
                    <a:ea typeface="+mj-ea"/>
                  </a:rPr>
                  <a:t>corner</a:t>
                </a:r>
                <a:r>
                  <a:rPr lang="zh-CN" altLang="en-US" sz="1600" dirty="0">
                    <a:latin typeface="+mj-ea"/>
                    <a:ea typeface="+mj-ea"/>
                  </a:rPr>
                  <a:t> </a:t>
                </a:r>
                <a:r>
                  <a:rPr lang="en-US" altLang="zh-CN" sz="1600" dirty="0">
                    <a:latin typeface="+mj-ea"/>
                    <a:ea typeface="+mj-ea"/>
                  </a:rPr>
                  <a:t>pooling</a:t>
                </a:r>
                <a:r>
                  <a:rPr lang="zh-CN" altLang="en-US" sz="1600" dirty="0">
                    <a:latin typeface="+mj-ea"/>
                    <a:ea typeface="+mj-ea"/>
                  </a:rPr>
                  <a:t> </a:t>
                </a:r>
                <a:r>
                  <a:rPr lang="en-US" altLang="zh-CN" sz="1600" dirty="0">
                    <a:latin typeface="+mj-ea"/>
                    <a:ea typeface="+mj-ea"/>
                  </a:rPr>
                  <a:t>layer</a:t>
                </a:r>
                <a:r>
                  <a:rPr lang="zh-CN" altLang="en-US" sz="1600" dirty="0">
                    <a:latin typeface="+mj-ea"/>
                    <a:ea typeface="+mj-ea"/>
                  </a:rPr>
                  <a:t>首先</a:t>
                </a:r>
                <a:r>
                  <a:rPr lang="en-US" altLang="zh-CN" sz="1600" dirty="0">
                    <a:latin typeface="+mj-ea"/>
                    <a:ea typeface="+mj-ea"/>
                  </a:rPr>
                  <a:t>max-pools</a:t>
                </a:r>
                <a:r>
                  <a:rPr lang="zh-CN" altLang="en-US" sz="1600" dirty="0">
                    <a:latin typeface="+mj-ea"/>
                    <a:ea typeface="+mj-ea"/>
                  </a:rPr>
                  <a:t>所有在</a:t>
                </a:r>
                <a14:m>
                  <m:oMath xmlns:m="http://schemas.openxmlformats.org/officeDocument/2006/math">
                    <m:r>
                      <a:rPr lang="en-US" altLang="zh-CN" sz="1600" i="1">
                        <a:latin typeface="Cambria Math" panose="02040503050406030204" pitchFamily="18" charset="0"/>
                        <a:ea typeface="+mj-ea"/>
                      </a:rPr>
                      <m:t>(</m:t>
                    </m:r>
                    <m:r>
                      <a:rPr lang="en-US" altLang="zh-CN" sz="1600" i="1">
                        <a:latin typeface="Cambria Math" panose="02040503050406030204" pitchFamily="18" charset="0"/>
                        <a:ea typeface="+mj-ea"/>
                      </a:rPr>
                      <m:t>𝑖</m:t>
                    </m:r>
                    <m:r>
                      <a:rPr lang="en-US" altLang="zh-CN" sz="1600" i="1">
                        <a:latin typeface="Cambria Math" panose="02040503050406030204" pitchFamily="18" charset="0"/>
                        <a:ea typeface="+mj-ea"/>
                      </a:rPr>
                      <m:t>,</m:t>
                    </m:r>
                    <m:r>
                      <a:rPr lang="en-US" altLang="zh-CN" sz="1600" i="1">
                        <a:latin typeface="Cambria Math" panose="02040503050406030204" pitchFamily="18" charset="0"/>
                        <a:ea typeface="+mj-ea"/>
                      </a:rPr>
                      <m:t>𝑗</m:t>
                    </m:r>
                    <m:r>
                      <a:rPr lang="en-US" altLang="zh-CN" sz="1600" i="1">
                        <a:latin typeface="Cambria Math" panose="02040503050406030204" pitchFamily="18" charset="0"/>
                        <a:ea typeface="+mj-ea"/>
                      </a:rPr>
                      <m:t>)</m:t>
                    </m:r>
                  </m:oMath>
                </a14:m>
                <a:r>
                  <a:rPr lang="zh-CN" altLang="en" sz="1600" dirty="0">
                    <a:latin typeface="+mj-ea"/>
                    <a:ea typeface="+mj-ea"/>
                  </a:rPr>
                  <a:t>和</a:t>
                </a:r>
                <a14:m>
                  <m:oMath xmlns:m="http://schemas.openxmlformats.org/officeDocument/2006/math">
                    <m:r>
                      <a:rPr lang="en-US" altLang="zh-CN" sz="1600" i="1">
                        <a:latin typeface="Cambria Math" panose="02040503050406030204" pitchFamily="18" charset="0"/>
                        <a:ea typeface="+mj-ea"/>
                      </a:rPr>
                      <m:t>(</m:t>
                    </m:r>
                    <m:r>
                      <a:rPr lang="en-US" altLang="zh-CN" sz="1600" i="1">
                        <a:latin typeface="Cambria Math" panose="02040503050406030204" pitchFamily="18" charset="0"/>
                        <a:ea typeface="+mj-ea"/>
                      </a:rPr>
                      <m:t>𝑖</m:t>
                    </m:r>
                    <m:r>
                      <a:rPr lang="en-US" altLang="zh-CN" sz="1600" i="1">
                        <a:latin typeface="Cambria Math" panose="02040503050406030204" pitchFamily="18" charset="0"/>
                        <a:ea typeface="+mj-ea"/>
                      </a:rPr>
                      <m:t>,</m:t>
                    </m:r>
                    <m:r>
                      <m:rPr>
                        <m:sty m:val="p"/>
                      </m:rPr>
                      <a:rPr lang="en-US" altLang="zh-CN" sz="1600" i="1" smtClean="0">
                        <a:latin typeface="Cambria Math" panose="02040503050406030204" pitchFamily="18" charset="0"/>
                        <a:ea typeface="+mj-ea"/>
                      </a:rPr>
                      <m:t>H</m:t>
                    </m:r>
                    <m:r>
                      <a:rPr lang="en-US" altLang="zh-CN" sz="1600" i="1">
                        <a:latin typeface="Cambria Math" panose="02040503050406030204" pitchFamily="18" charset="0"/>
                        <a:ea typeface="+mj-ea"/>
                      </a:rPr>
                      <m:t>)</m:t>
                    </m:r>
                  </m:oMath>
                </a14:m>
                <a:r>
                  <a:rPr lang="zh-CN" altLang="en" sz="1600" dirty="0">
                    <a:latin typeface="+mj-ea"/>
                    <a:ea typeface="+mj-ea"/>
                  </a:rPr>
                  <a:t>之间</a:t>
                </a:r>
                <a:r>
                  <a:rPr lang="zh-CN" altLang="en-US" sz="1600" dirty="0">
                    <a:latin typeface="+mj-ea"/>
                    <a:ea typeface="+mj-ea"/>
                  </a:rPr>
                  <a:t>的向量</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b="0" i="1" smtClean="0">
                            <a:latin typeface="Cambria Math" panose="02040503050406030204" pitchFamily="18" charset="0"/>
                            <a:ea typeface="+mj-ea"/>
                          </a:rPr>
                          <m:t>𝑡</m:t>
                        </m:r>
                      </m:e>
                      <m:sub>
                        <m:r>
                          <a:rPr lang="en-US" altLang="zh-CN" sz="1600" b="0" i="1" smtClean="0">
                            <a:latin typeface="Cambria Math" panose="02040503050406030204" pitchFamily="18" charset="0"/>
                            <a:ea typeface="+mj-ea"/>
                          </a:rPr>
                          <m:t>𝑖𝑗</m:t>
                        </m:r>
                      </m:sub>
                    </m:sSub>
                    <m:r>
                      <a:rPr lang="en-US" altLang="zh-CN" sz="1600" i="1">
                        <a:latin typeface="Cambria Math" panose="02040503050406030204" pitchFamily="18" charset="0"/>
                        <a:ea typeface="+mj-ea"/>
                      </a:rPr>
                      <m:t> </m:t>
                    </m:r>
                  </m:oMath>
                </a14:m>
                <a:r>
                  <a:rPr lang="zh-CN" altLang="en-US" sz="1600" dirty="0">
                    <a:latin typeface="+mj-ea"/>
                    <a:ea typeface="+mj-ea"/>
                  </a:rPr>
                  <a:t>，然后</a:t>
                </a:r>
                <a:r>
                  <a:rPr lang="en-US" altLang="zh-CN" sz="1600" dirty="0">
                    <a:latin typeface="+mj-ea"/>
                    <a:ea typeface="+mj-ea"/>
                  </a:rPr>
                  <a:t>max-pools</a:t>
                </a:r>
                <a:r>
                  <a:rPr lang="zh-CN" altLang="en-US" sz="1600" dirty="0">
                    <a:latin typeface="+mj-ea"/>
                    <a:ea typeface="+mj-ea"/>
                  </a:rPr>
                  <a:t>所有在</a:t>
                </a:r>
                <a14:m>
                  <m:oMath xmlns:m="http://schemas.openxmlformats.org/officeDocument/2006/math">
                    <m:r>
                      <a:rPr lang="en-US" altLang="zh-CN" sz="1600" i="1">
                        <a:latin typeface="Cambria Math" panose="02040503050406030204" pitchFamily="18" charset="0"/>
                        <a:ea typeface="+mj-ea"/>
                      </a:rPr>
                      <m:t>(</m:t>
                    </m:r>
                    <m:r>
                      <a:rPr lang="en-US" altLang="zh-CN" sz="1600" i="1">
                        <a:latin typeface="Cambria Math" panose="02040503050406030204" pitchFamily="18" charset="0"/>
                        <a:ea typeface="+mj-ea"/>
                      </a:rPr>
                      <m:t>𝑖</m:t>
                    </m:r>
                    <m:r>
                      <a:rPr lang="en-US" altLang="zh-CN" sz="1600" i="1">
                        <a:latin typeface="Cambria Math" panose="02040503050406030204" pitchFamily="18" charset="0"/>
                        <a:ea typeface="+mj-ea"/>
                      </a:rPr>
                      <m:t>,</m:t>
                    </m:r>
                    <m:r>
                      <a:rPr lang="en-US" altLang="zh-CN" sz="1600" i="1">
                        <a:latin typeface="Cambria Math" panose="02040503050406030204" pitchFamily="18" charset="0"/>
                        <a:ea typeface="+mj-ea"/>
                      </a:rPr>
                      <m:t>𝑗</m:t>
                    </m:r>
                    <m:r>
                      <a:rPr lang="en-US" altLang="zh-CN" sz="1600" i="1">
                        <a:latin typeface="Cambria Math" panose="02040503050406030204" pitchFamily="18" charset="0"/>
                        <a:ea typeface="+mj-ea"/>
                      </a:rPr>
                      <m:t>)</m:t>
                    </m:r>
                  </m:oMath>
                </a14:m>
                <a:r>
                  <a:rPr lang="zh-CN" altLang="en" sz="1600" dirty="0">
                    <a:latin typeface="+mj-ea"/>
                    <a:ea typeface="+mj-ea"/>
                  </a:rPr>
                  <a:t>和</a:t>
                </a:r>
                <a14:m>
                  <m:oMath xmlns:m="http://schemas.openxmlformats.org/officeDocument/2006/math">
                    <m:r>
                      <a:rPr lang="en-US" altLang="zh-CN" sz="1600" i="1">
                        <a:latin typeface="Cambria Math" panose="02040503050406030204" pitchFamily="18" charset="0"/>
                        <a:ea typeface="+mj-ea"/>
                      </a:rPr>
                      <m:t>(</m:t>
                    </m:r>
                    <m:r>
                      <a:rPr lang="en-US" altLang="zh-CN" sz="1600" b="0" i="1" smtClean="0">
                        <a:latin typeface="Cambria Math" panose="02040503050406030204" pitchFamily="18" charset="0"/>
                        <a:ea typeface="+mj-ea"/>
                      </a:rPr>
                      <m:t>𝑊</m:t>
                    </m:r>
                    <m:r>
                      <a:rPr lang="en-US" altLang="zh-CN" sz="1600" b="0" i="1" smtClean="0">
                        <a:latin typeface="Cambria Math" panose="02040503050406030204" pitchFamily="18" charset="0"/>
                        <a:ea typeface="+mj-ea"/>
                      </a:rPr>
                      <m:t>,</m:t>
                    </m:r>
                    <m:r>
                      <a:rPr lang="en-US" altLang="zh-CN" sz="1600" b="0" i="1" smtClean="0">
                        <a:latin typeface="Cambria Math" panose="02040503050406030204" pitchFamily="18" charset="0"/>
                        <a:ea typeface="+mj-ea"/>
                      </a:rPr>
                      <m:t>𝑗</m:t>
                    </m:r>
                    <m:r>
                      <a:rPr lang="en-US" altLang="zh-CN" sz="1600" i="1">
                        <a:latin typeface="Cambria Math" panose="02040503050406030204" pitchFamily="18" charset="0"/>
                        <a:ea typeface="+mj-ea"/>
                      </a:rPr>
                      <m:t>)</m:t>
                    </m:r>
                  </m:oMath>
                </a14:m>
                <a:r>
                  <a:rPr lang="zh-CN" altLang="en" sz="1600" dirty="0">
                    <a:latin typeface="+mj-ea"/>
                    <a:ea typeface="+mj-ea"/>
                  </a:rPr>
                  <a:t>之间</a:t>
                </a:r>
                <a:r>
                  <a:rPr lang="zh-CN" altLang="en-US" sz="1600" dirty="0">
                    <a:latin typeface="+mj-ea"/>
                    <a:ea typeface="+mj-ea"/>
                  </a:rPr>
                  <a:t>的向量</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b="0" i="1" smtClean="0">
                            <a:latin typeface="Cambria Math" panose="02040503050406030204" pitchFamily="18" charset="0"/>
                            <a:ea typeface="+mj-ea"/>
                          </a:rPr>
                          <m:t>𝑙</m:t>
                        </m:r>
                      </m:e>
                      <m:sub>
                        <m:r>
                          <a:rPr lang="en-US" altLang="zh-CN" sz="1600" i="1">
                            <a:latin typeface="Cambria Math" panose="02040503050406030204" pitchFamily="18" charset="0"/>
                            <a:ea typeface="+mj-ea"/>
                          </a:rPr>
                          <m:t>𝑖𝑗</m:t>
                        </m:r>
                      </m:sub>
                    </m:sSub>
                  </m:oMath>
                </a14:m>
                <a:r>
                  <a:rPr lang="zh-CN" altLang="en-US" sz="1600" dirty="0">
                    <a:latin typeface="+mj-ea"/>
                    <a:ea typeface="+mj-ea"/>
                  </a:rPr>
                  <a:t>，最后把</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𝑡</m:t>
                        </m:r>
                      </m:e>
                      <m:sub>
                        <m:r>
                          <a:rPr lang="en-US" altLang="zh-CN" sz="1600" i="1">
                            <a:latin typeface="Cambria Math" panose="02040503050406030204" pitchFamily="18" charset="0"/>
                            <a:ea typeface="+mj-ea"/>
                          </a:rPr>
                          <m:t>𝑖𝑗</m:t>
                        </m:r>
                      </m:sub>
                    </m:sSub>
                  </m:oMath>
                </a14:m>
                <a:r>
                  <a:rPr lang="zh-CN" altLang="en" sz="1600" dirty="0">
                    <a:latin typeface="+mj-ea"/>
                    <a:ea typeface="+mj-ea"/>
                  </a:rPr>
                  <a:t>和</a:t>
                </a:r>
                <a14:m>
                  <m:oMath xmlns:m="http://schemas.openxmlformats.org/officeDocument/2006/math">
                    <m:sSub>
                      <m:sSubPr>
                        <m:ctrlPr>
                          <a:rPr lang="en" altLang="zh-CN" sz="1600" i="1">
                            <a:latin typeface="Cambria Math" panose="02040503050406030204" pitchFamily="18" charset="0"/>
                            <a:ea typeface="+mj-ea"/>
                          </a:rPr>
                        </m:ctrlPr>
                      </m:sSubPr>
                      <m:e>
                        <m:r>
                          <a:rPr lang="en-US" altLang="zh-CN" sz="1600" i="1">
                            <a:latin typeface="Cambria Math" panose="02040503050406030204" pitchFamily="18" charset="0"/>
                            <a:ea typeface="+mj-ea"/>
                          </a:rPr>
                          <m:t>𝑙</m:t>
                        </m:r>
                      </m:e>
                      <m:sub>
                        <m:r>
                          <a:rPr lang="en-US" altLang="zh-CN" sz="1600" i="1">
                            <a:latin typeface="Cambria Math" panose="02040503050406030204" pitchFamily="18" charset="0"/>
                            <a:ea typeface="+mj-ea"/>
                          </a:rPr>
                          <m:t>𝑖𝑗</m:t>
                        </m:r>
                      </m:sub>
                    </m:sSub>
                  </m:oMath>
                </a14:m>
                <a:r>
                  <a:rPr lang="zh-CN" altLang="en" sz="1600" dirty="0">
                    <a:latin typeface="+mj-ea"/>
                    <a:ea typeface="+mj-ea"/>
                  </a:rPr>
                  <a:t>加起来</a:t>
                </a:r>
                <a:r>
                  <a:rPr lang="zh-CN" altLang="en-US" sz="1600" dirty="0">
                    <a:latin typeface="+mj-ea"/>
                    <a:ea typeface="+mj-ea"/>
                  </a:rPr>
                  <a:t>。</a:t>
                </a:r>
                <a:endParaRPr lang="en" altLang="zh-CN" sz="1600" dirty="0">
                  <a:latin typeface="+mj-ea"/>
                  <a:ea typeface="+mj-ea"/>
                </a:endParaRPr>
              </a:p>
            </p:txBody>
          </p:sp>
        </mc:Choice>
        <mc:Fallback>
          <p:sp>
            <p:nvSpPr>
              <p:cNvPr id="8" name="矩形 7">
                <a:extLst>
                  <a:ext uri="{FF2B5EF4-FFF2-40B4-BE49-F238E27FC236}">
                    <a16:creationId xmlns:a16="http://schemas.microsoft.com/office/drawing/2014/main" id="{3A2DFCAA-EEAB-F545-AF0E-FDE356AFE68E}"/>
                  </a:ext>
                </a:extLst>
              </p:cNvPr>
              <p:cNvSpPr>
                <a:spLocks noRot="1" noChangeAspect="1" noMove="1" noResize="1" noEditPoints="1" noAdjustHandles="1" noChangeArrowheads="1" noChangeShapeType="1" noTextEdit="1"/>
              </p:cNvSpPr>
              <p:nvPr/>
            </p:nvSpPr>
            <p:spPr>
              <a:xfrm>
                <a:off x="911424" y="4509120"/>
                <a:ext cx="10454345" cy="1147045"/>
              </a:xfrm>
              <a:prstGeom prst="rect">
                <a:avLst/>
              </a:prstGeom>
              <a:blipFill>
                <a:blip r:embed="rId3"/>
                <a:stretch>
                  <a:fillRect l="-365" t="-1099" r="-608" b="-329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D9EAAE13-44E8-784E-B53B-81E18EB6E250}"/>
              </a:ext>
            </a:extLst>
          </p:cNvPr>
          <p:cNvPicPr>
            <a:picLocks noChangeAspect="1"/>
          </p:cNvPicPr>
          <p:nvPr/>
        </p:nvPicPr>
        <p:blipFill rotWithShape="1">
          <a:blip r:embed="rId4"/>
          <a:srcRect l="16232" r="16824" b="11084"/>
          <a:stretch/>
        </p:blipFill>
        <p:spPr>
          <a:xfrm>
            <a:off x="911424" y="1431424"/>
            <a:ext cx="5128833" cy="2789782"/>
          </a:xfrm>
          <a:prstGeom prst="rect">
            <a:avLst/>
          </a:prstGeom>
        </p:spPr>
      </p:pic>
    </p:spTree>
    <p:extLst>
      <p:ext uri="{BB962C8B-B14F-4D97-AF65-F5344CB8AC3E}">
        <p14:creationId xmlns:p14="http://schemas.microsoft.com/office/powerpoint/2010/main" val="5981662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1237</TotalTime>
  <Words>2933</Words>
  <Application>Microsoft Macintosh PowerPoint</Application>
  <PresentationFormat>宽屏</PresentationFormat>
  <Paragraphs>177</Paragraphs>
  <Slides>24</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黑体</vt:lpstr>
      <vt:lpstr>Microsoft YaHei</vt:lpstr>
      <vt:lpstr>Microsoft YaHei</vt:lpstr>
      <vt:lpstr>Microsoft YaHei Light</vt:lpstr>
      <vt:lpstr>simsun</vt:lpstr>
      <vt:lpstr>Arial</vt:lpstr>
      <vt:lpstr>Cambria Math</vt:lpstr>
      <vt:lpstr>Office 主题​​</vt:lpstr>
      <vt:lpstr>CornerNet CornerNet-lite FCOS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Yongchao</dc:creator>
  <cp:lastModifiedBy>zhang yue</cp:lastModifiedBy>
  <cp:revision>69</cp:revision>
  <dcterms:created xsi:type="dcterms:W3CDTF">2018-07-11T08:35:16Z</dcterms:created>
  <dcterms:modified xsi:type="dcterms:W3CDTF">2019-05-17T07:55:12Z</dcterms:modified>
</cp:coreProperties>
</file>